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256" r:id="rId5"/>
    <p:sldId id="313" r:id="rId6"/>
    <p:sldId id="259" r:id="rId7"/>
    <p:sldId id="311" r:id="rId8"/>
    <p:sldId id="11679" r:id="rId9"/>
    <p:sldId id="314" r:id="rId10"/>
    <p:sldId id="11671" r:id="rId11"/>
    <p:sldId id="11665" r:id="rId12"/>
    <p:sldId id="260" r:id="rId13"/>
    <p:sldId id="326" r:id="rId14"/>
    <p:sldId id="261" r:id="rId15"/>
    <p:sldId id="322" r:id="rId16"/>
    <p:sldId id="324" r:id="rId17"/>
    <p:sldId id="323" r:id="rId18"/>
    <p:sldId id="325" r:id="rId19"/>
    <p:sldId id="294" r:id="rId20"/>
    <p:sldId id="267" r:id="rId21"/>
    <p:sldId id="298" r:id="rId22"/>
    <p:sldId id="297" r:id="rId23"/>
    <p:sldId id="269" r:id="rId24"/>
    <p:sldId id="270" r:id="rId25"/>
    <p:sldId id="276" r:id="rId26"/>
    <p:sldId id="11686" r:id="rId27"/>
    <p:sldId id="11687" r:id="rId28"/>
    <p:sldId id="11688" r:id="rId29"/>
    <p:sldId id="317" r:id="rId30"/>
    <p:sldId id="318" r:id="rId31"/>
    <p:sldId id="320" r:id="rId32"/>
    <p:sldId id="321" r:id="rId33"/>
    <p:sldId id="11689" r:id="rId34"/>
    <p:sldId id="11673" r:id="rId35"/>
    <p:sldId id="11674" r:id="rId36"/>
    <p:sldId id="11675" r:id="rId37"/>
    <p:sldId id="11682" r:id="rId38"/>
    <p:sldId id="11406" r:id="rId39"/>
    <p:sldId id="11407" r:id="rId40"/>
    <p:sldId id="11405" r:id="rId41"/>
    <p:sldId id="11408" r:id="rId42"/>
    <p:sldId id="11683" r:id="rId43"/>
    <p:sldId id="309" r:id="rId44"/>
    <p:sldId id="11680" r:id="rId45"/>
    <p:sldId id="11681" r:id="rId46"/>
    <p:sldId id="11677" r:id="rId47"/>
    <p:sldId id="11667" r:id="rId48"/>
    <p:sldId id="11678" r:id="rId4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522">
          <p15:clr>
            <a:srgbClr val="A4A3A4"/>
          </p15:clr>
        </p15:guide>
        <p15:guide id="3" pos="2880">
          <p15:clr>
            <a:srgbClr val="A4A3A4"/>
          </p15:clr>
        </p15:guide>
        <p15:guide id="4" pos="372">
          <p15:clr>
            <a:srgbClr val="A4A3A4"/>
          </p15:clr>
        </p15:guide>
        <p15:guide id="5" orient="horz" pos="1620">
          <p15:clr>
            <a:srgbClr val="A4A3A4"/>
          </p15:clr>
        </p15:guide>
        <p15:guide id="6" orient="horz" pos="39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rgan Galbraith" initials="MG" lastIdx="10" clrIdx="0"/>
  <p:cmAuthor id="1" name="Elaine Branding" initials="EB"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291C"/>
    <a:srgbClr val="DA2902"/>
    <a:srgbClr val="A5A5A5"/>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249" autoAdjust="0"/>
  </p:normalViewPr>
  <p:slideViewPr>
    <p:cSldViewPr snapToGrid="0">
      <p:cViewPr varScale="1">
        <p:scale>
          <a:sx n="130" d="100"/>
          <a:sy n="130" d="100"/>
        </p:scale>
        <p:origin x="1056" y="114"/>
      </p:cViewPr>
      <p:guideLst>
        <p:guide orient="horz" pos="2160"/>
        <p:guide orient="horz" pos="522"/>
        <p:guide pos="2880"/>
        <p:guide pos="372"/>
        <p:guide orient="horz" pos="1620"/>
        <p:guide orient="horz" pos="392"/>
      </p:guideLst>
    </p:cSldViewPr>
  </p:slideViewPr>
  <p:notesTextViewPr>
    <p:cViewPr>
      <p:scale>
        <a:sx n="3" d="2"/>
        <a:sy n="3" d="2"/>
      </p:scale>
      <p:origin x="0" y="0"/>
    </p:cViewPr>
  </p:notesTextViewPr>
  <p:sorterViewPr>
    <p:cViewPr>
      <p:scale>
        <a:sx n="130" d="100"/>
        <a:sy n="130" d="100"/>
      </p:scale>
      <p:origin x="0" y="0"/>
    </p:cViewPr>
  </p:sorterViewPr>
  <p:notesViewPr>
    <p:cSldViewPr snapToGrid="0">
      <p:cViewPr>
        <p:scale>
          <a:sx n="150" d="100"/>
          <a:sy n="150" d="100"/>
        </p:scale>
        <p:origin x="2316" y="-79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rs, Todd M  FPLJ" userId="8b7f4cd4-5b1d-40eb-b855-ec458a536d1f" providerId="ADAL" clId="{AAA7C0A9-8E33-4CDE-8D87-021A3BCEE9A2}"/>
    <pc:docChg chg="undo custSel modSld">
      <pc:chgData name="Bowers, Todd M  FPLJ" userId="8b7f4cd4-5b1d-40eb-b855-ec458a536d1f" providerId="ADAL" clId="{AAA7C0A9-8E33-4CDE-8D87-021A3BCEE9A2}" dt="2025-03-05T12:31:29.066" v="387" actId="27636"/>
      <pc:docMkLst>
        <pc:docMk/>
      </pc:docMkLst>
      <pc:sldChg chg="modSp mod">
        <pc:chgData name="Bowers, Todd M  FPLJ" userId="8b7f4cd4-5b1d-40eb-b855-ec458a536d1f" providerId="ADAL" clId="{AAA7C0A9-8E33-4CDE-8D87-021A3BCEE9A2}" dt="2025-03-05T12:31:29.066" v="387" actId="27636"/>
        <pc:sldMkLst>
          <pc:docMk/>
          <pc:sldMk cId="2004040189" sldId="11674"/>
        </pc:sldMkLst>
        <pc:spChg chg="mod">
          <ac:chgData name="Bowers, Todd M  FPLJ" userId="8b7f4cd4-5b1d-40eb-b855-ec458a536d1f" providerId="ADAL" clId="{AAA7C0A9-8E33-4CDE-8D87-021A3BCEE9A2}" dt="2025-03-05T12:31:29.066" v="387" actId="27636"/>
          <ac:spMkLst>
            <pc:docMk/>
            <pc:sldMk cId="2004040189" sldId="11674"/>
            <ac:spMk id="3" creationId="{78DEA625-3A5B-DC94-D3FB-B44D388F65D0}"/>
          </ac:spMkLst>
        </pc:spChg>
      </pc:sldChg>
      <pc:sldChg chg="modSp mod">
        <pc:chgData name="Bowers, Todd M  FPLJ" userId="8b7f4cd4-5b1d-40eb-b855-ec458a536d1f" providerId="ADAL" clId="{AAA7C0A9-8E33-4CDE-8D87-021A3BCEE9A2}" dt="2025-03-04T17:49:41.559" v="269" actId="20577"/>
        <pc:sldMkLst>
          <pc:docMk/>
          <pc:sldMk cId="1205121627" sldId="11680"/>
        </pc:sldMkLst>
        <pc:spChg chg="mod">
          <ac:chgData name="Bowers, Todd M  FPLJ" userId="8b7f4cd4-5b1d-40eb-b855-ec458a536d1f" providerId="ADAL" clId="{AAA7C0A9-8E33-4CDE-8D87-021A3BCEE9A2}" dt="2025-03-04T17:49:41.559" v="269" actId="20577"/>
          <ac:spMkLst>
            <pc:docMk/>
            <pc:sldMk cId="1205121627" sldId="11680"/>
            <ac:spMk id="3" creationId="{8CDFC4D0-09B0-C844-F48C-35C530E71A7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622CBA-FE42-4484-824E-3DE9CBE8474B}" type="datetimeFigureOut">
              <a:rPr lang="en-US" smtClean="0"/>
              <a:pPr/>
              <a:t>3/5/2025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3A7EC22-0633-40B7-B7B6-ABCB0E7D4E4D}" type="slidenum">
              <a:rPr lang="en-US" smtClean="0"/>
              <a:pPr/>
              <a:t>‹#›</a:t>
            </a:fld>
            <a:endParaRPr lang="en-US" dirty="0"/>
          </a:p>
        </p:txBody>
      </p:sp>
    </p:spTree>
    <p:extLst>
      <p:ext uri="{BB962C8B-B14F-4D97-AF65-F5344CB8AC3E}">
        <p14:creationId xmlns:p14="http://schemas.microsoft.com/office/powerpoint/2010/main" val="3257853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2F1258B-5769-4E7D-A0DF-61C08E0B2C57}" type="datetimeFigureOut">
              <a:rPr lang="en-US" smtClean="0"/>
              <a:pPr/>
              <a:t>3/5/2025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B20AB2C-174B-49B5-B514-925F7829B4DF}" type="slidenum">
              <a:rPr lang="en-US" smtClean="0"/>
              <a:pPr/>
              <a:t>‹#›</a:t>
            </a:fld>
            <a:endParaRPr lang="en-US" dirty="0"/>
          </a:p>
        </p:txBody>
      </p:sp>
    </p:spTree>
    <p:extLst>
      <p:ext uri="{BB962C8B-B14F-4D97-AF65-F5344CB8AC3E}">
        <p14:creationId xmlns:p14="http://schemas.microsoft.com/office/powerpoint/2010/main" val="1285586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20AB2C-174B-49B5-B514-925F7829B4DF}" type="slidenum">
              <a:rPr lang="en-US" smtClean="0"/>
              <a:pPr/>
              <a:t>2</a:t>
            </a:fld>
            <a:endParaRPr lang="en-US" dirty="0"/>
          </a:p>
        </p:txBody>
      </p:sp>
    </p:spTree>
    <p:extLst>
      <p:ext uri="{BB962C8B-B14F-4D97-AF65-F5344CB8AC3E}">
        <p14:creationId xmlns:p14="http://schemas.microsoft.com/office/powerpoint/2010/main" val="1584680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20AB2C-174B-49B5-B514-925F7829B4DF}" type="slidenum">
              <a:rPr lang="en-US" smtClean="0"/>
              <a:pPr/>
              <a:t>3</a:t>
            </a:fld>
            <a:endParaRPr lang="en-US" dirty="0"/>
          </a:p>
        </p:txBody>
      </p:sp>
    </p:spTree>
    <p:extLst>
      <p:ext uri="{BB962C8B-B14F-4D97-AF65-F5344CB8AC3E}">
        <p14:creationId xmlns:p14="http://schemas.microsoft.com/office/powerpoint/2010/main" val="2852836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 add title</a:t>
            </a:r>
          </a:p>
        </p:txBody>
      </p:sp>
      <p:sp>
        <p:nvSpPr>
          <p:cNvPr id="4" name="Slide Number Placeholder 3"/>
          <p:cNvSpPr>
            <a:spLocks noGrp="1"/>
          </p:cNvSpPr>
          <p:nvPr>
            <p:ph type="sldNum" sz="quarter" idx="10"/>
          </p:nvPr>
        </p:nvSpPr>
        <p:spPr/>
        <p:txBody>
          <a:bodyPr/>
          <a:lstStyle/>
          <a:p>
            <a:fld id="{9B20AB2C-174B-49B5-B514-925F7829B4DF}" type="slidenum">
              <a:rPr lang="en-US" smtClean="0"/>
              <a:pPr/>
              <a:t>23</a:t>
            </a:fld>
            <a:endParaRPr lang="en-US" dirty="0"/>
          </a:p>
        </p:txBody>
      </p:sp>
    </p:spTree>
    <p:extLst>
      <p:ext uri="{BB962C8B-B14F-4D97-AF65-F5344CB8AC3E}">
        <p14:creationId xmlns:p14="http://schemas.microsoft.com/office/powerpoint/2010/main" val="2427785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 Add Title</a:t>
            </a:r>
          </a:p>
        </p:txBody>
      </p:sp>
      <p:sp>
        <p:nvSpPr>
          <p:cNvPr id="4" name="Slide Number Placeholder 3"/>
          <p:cNvSpPr>
            <a:spLocks noGrp="1"/>
          </p:cNvSpPr>
          <p:nvPr>
            <p:ph type="sldNum" sz="quarter" idx="10"/>
          </p:nvPr>
        </p:nvSpPr>
        <p:spPr/>
        <p:txBody>
          <a:bodyPr/>
          <a:lstStyle/>
          <a:p>
            <a:fld id="{9B20AB2C-174B-49B5-B514-925F7829B4DF}" type="slidenum">
              <a:rPr lang="en-US" smtClean="0"/>
              <a:pPr/>
              <a:t>24</a:t>
            </a:fld>
            <a:endParaRPr lang="en-US" dirty="0"/>
          </a:p>
        </p:txBody>
      </p:sp>
    </p:spTree>
    <p:extLst>
      <p:ext uri="{BB962C8B-B14F-4D97-AF65-F5344CB8AC3E}">
        <p14:creationId xmlns:p14="http://schemas.microsoft.com/office/powerpoint/2010/main" val="77046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 Add title</a:t>
            </a:r>
          </a:p>
        </p:txBody>
      </p:sp>
      <p:sp>
        <p:nvSpPr>
          <p:cNvPr id="4" name="Slide Number Placeholder 3"/>
          <p:cNvSpPr>
            <a:spLocks noGrp="1"/>
          </p:cNvSpPr>
          <p:nvPr>
            <p:ph type="sldNum" sz="quarter" idx="10"/>
          </p:nvPr>
        </p:nvSpPr>
        <p:spPr/>
        <p:txBody>
          <a:bodyPr/>
          <a:lstStyle/>
          <a:p>
            <a:fld id="{9B20AB2C-174B-49B5-B514-925F7829B4DF}" type="slidenum">
              <a:rPr lang="en-US" smtClean="0"/>
              <a:pPr/>
              <a:t>25</a:t>
            </a:fld>
            <a:endParaRPr lang="en-US" dirty="0"/>
          </a:p>
        </p:txBody>
      </p:sp>
    </p:spTree>
    <p:extLst>
      <p:ext uri="{BB962C8B-B14F-4D97-AF65-F5344CB8AC3E}">
        <p14:creationId xmlns:p14="http://schemas.microsoft.com/office/powerpoint/2010/main" val="1444905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a:t>
            </a:r>
            <a:r>
              <a:rPr lang="en-US" baseline="0" dirty="0"/>
              <a:t> Add Title</a:t>
            </a:r>
            <a:endParaRPr lang="en-US" dirty="0"/>
          </a:p>
        </p:txBody>
      </p:sp>
      <p:sp>
        <p:nvSpPr>
          <p:cNvPr id="4" name="Slide Number Placeholder 3"/>
          <p:cNvSpPr>
            <a:spLocks noGrp="1"/>
          </p:cNvSpPr>
          <p:nvPr>
            <p:ph type="sldNum" sz="quarter" idx="10"/>
          </p:nvPr>
        </p:nvSpPr>
        <p:spPr/>
        <p:txBody>
          <a:bodyPr/>
          <a:lstStyle/>
          <a:p>
            <a:fld id="{9B20AB2C-174B-49B5-B514-925F7829B4DF}" type="slidenum">
              <a:rPr lang="en-US" smtClean="0"/>
              <a:pPr/>
              <a:t>26</a:t>
            </a:fld>
            <a:endParaRPr lang="en-US" dirty="0"/>
          </a:p>
        </p:txBody>
      </p:sp>
    </p:spTree>
    <p:extLst>
      <p:ext uri="{BB962C8B-B14F-4D97-AF65-F5344CB8AC3E}">
        <p14:creationId xmlns:p14="http://schemas.microsoft.com/office/powerpoint/2010/main" val="401805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 Add Title</a:t>
            </a:r>
          </a:p>
        </p:txBody>
      </p:sp>
      <p:sp>
        <p:nvSpPr>
          <p:cNvPr id="4" name="Slide Number Placeholder 3"/>
          <p:cNvSpPr>
            <a:spLocks noGrp="1"/>
          </p:cNvSpPr>
          <p:nvPr>
            <p:ph type="sldNum" sz="quarter" idx="10"/>
          </p:nvPr>
        </p:nvSpPr>
        <p:spPr/>
        <p:txBody>
          <a:bodyPr/>
          <a:lstStyle/>
          <a:p>
            <a:fld id="{9B20AB2C-174B-49B5-B514-925F7829B4DF}" type="slidenum">
              <a:rPr lang="en-US" smtClean="0"/>
              <a:pPr/>
              <a:t>27</a:t>
            </a:fld>
            <a:endParaRPr lang="en-US" dirty="0"/>
          </a:p>
        </p:txBody>
      </p:sp>
    </p:spTree>
    <p:extLst>
      <p:ext uri="{BB962C8B-B14F-4D97-AF65-F5344CB8AC3E}">
        <p14:creationId xmlns:p14="http://schemas.microsoft.com/office/powerpoint/2010/main" val="2657314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a:t>
            </a:r>
            <a:r>
              <a:rPr lang="en-US" baseline="0" dirty="0"/>
              <a:t> Add Title</a:t>
            </a:r>
            <a:endParaRPr lang="en-US" dirty="0"/>
          </a:p>
        </p:txBody>
      </p:sp>
      <p:sp>
        <p:nvSpPr>
          <p:cNvPr id="4" name="Slide Number Placeholder 3"/>
          <p:cNvSpPr>
            <a:spLocks noGrp="1"/>
          </p:cNvSpPr>
          <p:nvPr>
            <p:ph type="sldNum" sz="quarter" idx="10"/>
          </p:nvPr>
        </p:nvSpPr>
        <p:spPr/>
        <p:txBody>
          <a:bodyPr/>
          <a:lstStyle/>
          <a:p>
            <a:fld id="{9B20AB2C-174B-49B5-B514-925F7829B4DF}" type="slidenum">
              <a:rPr lang="en-US" smtClean="0"/>
              <a:pPr/>
              <a:t>28</a:t>
            </a:fld>
            <a:endParaRPr lang="en-US" dirty="0"/>
          </a:p>
        </p:txBody>
      </p:sp>
    </p:spTree>
    <p:extLst>
      <p:ext uri="{BB962C8B-B14F-4D97-AF65-F5344CB8AC3E}">
        <p14:creationId xmlns:p14="http://schemas.microsoft.com/office/powerpoint/2010/main" val="2880599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JAY:</a:t>
            </a:r>
            <a:r>
              <a:rPr lang="en-US" baseline="0" dirty="0"/>
              <a:t> Add Title</a:t>
            </a:r>
            <a:endParaRPr lang="en-US" dirty="0"/>
          </a:p>
        </p:txBody>
      </p:sp>
      <p:sp>
        <p:nvSpPr>
          <p:cNvPr id="4" name="Slide Number Placeholder 3"/>
          <p:cNvSpPr>
            <a:spLocks noGrp="1"/>
          </p:cNvSpPr>
          <p:nvPr>
            <p:ph type="sldNum" sz="quarter" idx="10"/>
          </p:nvPr>
        </p:nvSpPr>
        <p:spPr/>
        <p:txBody>
          <a:bodyPr/>
          <a:lstStyle/>
          <a:p>
            <a:fld id="{9B20AB2C-174B-49B5-B514-925F7829B4DF}" type="slidenum">
              <a:rPr lang="en-US" smtClean="0"/>
              <a:pPr/>
              <a:t>29</a:t>
            </a:fld>
            <a:endParaRPr lang="en-US" dirty="0"/>
          </a:p>
        </p:txBody>
      </p:sp>
    </p:spTree>
    <p:extLst>
      <p:ext uri="{BB962C8B-B14F-4D97-AF65-F5344CB8AC3E}">
        <p14:creationId xmlns:p14="http://schemas.microsoft.com/office/powerpoint/2010/main" val="217202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B4496-7ED0-8CD3-AD96-4EE538F69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431E32-E9DB-E2EC-55F2-3245E7123D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0B3E8D-2926-03F3-93FE-5EB82F5E53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CFF76-5F1A-CDD1-B9E0-9593DA6177AF}"/>
              </a:ext>
            </a:extLst>
          </p:cNvPr>
          <p:cNvSpPr>
            <a:spLocks noGrp="1"/>
          </p:cNvSpPr>
          <p:nvPr>
            <p:ph type="sldNum" sz="quarter" idx="5"/>
          </p:nvPr>
        </p:nvSpPr>
        <p:spPr/>
        <p:txBody>
          <a:bodyPr/>
          <a:lstStyle/>
          <a:p>
            <a:fld id="{9B20AB2C-174B-49B5-B514-925F7829B4DF}" type="slidenum">
              <a:rPr lang="en-US" smtClean="0"/>
              <a:pPr/>
              <a:t>35</a:t>
            </a:fld>
            <a:endParaRPr lang="en-US" dirty="0"/>
          </a:p>
        </p:txBody>
      </p:sp>
    </p:spTree>
    <p:extLst>
      <p:ext uri="{BB962C8B-B14F-4D97-AF65-F5344CB8AC3E}">
        <p14:creationId xmlns:p14="http://schemas.microsoft.com/office/powerpoint/2010/main" val="2827001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D443C-D4F8-1D72-E291-0733BCEEE4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3B21F-2647-A56D-AD1E-6FCA1BDB45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F2E82D-C3BC-1DD3-3972-6D8D032E22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148A45-DEB9-6239-3AB8-EA99FB61820D}"/>
              </a:ext>
            </a:extLst>
          </p:cNvPr>
          <p:cNvSpPr>
            <a:spLocks noGrp="1"/>
          </p:cNvSpPr>
          <p:nvPr>
            <p:ph type="sldNum" sz="quarter" idx="5"/>
          </p:nvPr>
        </p:nvSpPr>
        <p:spPr/>
        <p:txBody>
          <a:bodyPr/>
          <a:lstStyle/>
          <a:p>
            <a:fld id="{9B20AB2C-174B-49B5-B514-925F7829B4DF}" type="slidenum">
              <a:rPr lang="en-US" smtClean="0"/>
              <a:pPr/>
              <a:t>36</a:t>
            </a:fld>
            <a:endParaRPr lang="en-US" dirty="0"/>
          </a:p>
        </p:txBody>
      </p:sp>
    </p:spTree>
    <p:extLst>
      <p:ext uri="{BB962C8B-B14F-4D97-AF65-F5344CB8AC3E}">
        <p14:creationId xmlns:p14="http://schemas.microsoft.com/office/powerpoint/2010/main" val="130243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6E38D-4B07-7864-5C5A-661D20241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83793-3D9B-E223-EE63-DA57AC07B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D1175-FA11-053E-4234-CB971B5349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78B78E-DBEE-67B1-FBE3-611932C2DB29}"/>
              </a:ext>
            </a:extLst>
          </p:cNvPr>
          <p:cNvSpPr>
            <a:spLocks noGrp="1"/>
          </p:cNvSpPr>
          <p:nvPr>
            <p:ph type="sldNum" sz="quarter" idx="5"/>
          </p:nvPr>
        </p:nvSpPr>
        <p:spPr/>
        <p:txBody>
          <a:bodyPr/>
          <a:lstStyle/>
          <a:p>
            <a:fld id="{9B20AB2C-174B-49B5-B514-925F7829B4DF}" type="slidenum">
              <a:rPr lang="en-US" smtClean="0"/>
              <a:pPr/>
              <a:t>37</a:t>
            </a:fld>
            <a:endParaRPr lang="en-US" dirty="0"/>
          </a:p>
        </p:txBody>
      </p:sp>
    </p:spTree>
    <p:extLst>
      <p:ext uri="{BB962C8B-B14F-4D97-AF65-F5344CB8AC3E}">
        <p14:creationId xmlns:p14="http://schemas.microsoft.com/office/powerpoint/2010/main" val="1466746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7F4E1-278C-155B-53CA-76BE3C0D7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31134-E4CB-7552-6326-A701662CA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13805-22D0-D3B0-D027-4F195C9A2D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A7626F-731F-6ECB-CECA-184718F8A5A4}"/>
              </a:ext>
            </a:extLst>
          </p:cNvPr>
          <p:cNvSpPr>
            <a:spLocks noGrp="1"/>
          </p:cNvSpPr>
          <p:nvPr>
            <p:ph type="sldNum" sz="quarter" idx="5"/>
          </p:nvPr>
        </p:nvSpPr>
        <p:spPr/>
        <p:txBody>
          <a:bodyPr/>
          <a:lstStyle/>
          <a:p>
            <a:fld id="{9B20AB2C-174B-49B5-B514-925F7829B4DF}" type="slidenum">
              <a:rPr lang="en-US" smtClean="0"/>
              <a:pPr/>
              <a:t>38</a:t>
            </a:fld>
            <a:endParaRPr lang="en-US" dirty="0"/>
          </a:p>
        </p:txBody>
      </p:sp>
    </p:spTree>
    <p:extLst>
      <p:ext uri="{BB962C8B-B14F-4D97-AF65-F5344CB8AC3E}">
        <p14:creationId xmlns:p14="http://schemas.microsoft.com/office/powerpoint/2010/main" val="1779234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20AB2C-174B-49B5-B514-925F7829B4DF}" type="slidenum">
              <a:rPr lang="en-US" smtClean="0"/>
              <a:pPr/>
              <a:t>44</a:t>
            </a:fld>
            <a:endParaRPr lang="en-US" dirty="0"/>
          </a:p>
        </p:txBody>
      </p:sp>
    </p:spTree>
    <p:extLst>
      <p:ext uri="{BB962C8B-B14F-4D97-AF65-F5344CB8AC3E}">
        <p14:creationId xmlns:p14="http://schemas.microsoft.com/office/powerpoint/2010/main" val="28753487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6" name="Rectangle 5"/>
          <p:cNvSpPr/>
          <p:nvPr userDrawn="1"/>
        </p:nvSpPr>
        <p:spPr>
          <a:xfrm>
            <a:off x="0" y="4282440"/>
            <a:ext cx="9144000" cy="8610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1"/>
            <a:ext cx="9144000" cy="3996266"/>
          </a:xfrm>
          <a:prstGeom prst="rect">
            <a:avLst/>
          </a:prstGeom>
          <a:solidFill>
            <a:srgbClr val="A5A5A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p:cNvSpPr>
            <a:spLocks noGrp="1"/>
          </p:cNvSpPr>
          <p:nvPr>
            <p:ph type="ctrTitle"/>
          </p:nvPr>
        </p:nvSpPr>
        <p:spPr>
          <a:xfrm>
            <a:off x="533400" y="2035179"/>
            <a:ext cx="8089900" cy="1135441"/>
          </a:xfrm>
        </p:spPr>
        <p:txBody>
          <a:bodyPr anchor="b" anchorCtr="0">
            <a:normAutofit/>
          </a:bodyPr>
          <a:lstStyle>
            <a:lvl1pPr marL="0" algn="l" defTabSz="914400" rtl="0" eaLnBrk="1" latinLnBrk="0" hangingPunct="1">
              <a:lnSpc>
                <a:spcPct val="90000"/>
              </a:lnSpc>
              <a:spcBef>
                <a:spcPct val="0"/>
              </a:spcBef>
              <a:buNone/>
              <a:defRPr lang="en-US" sz="3600" b="1" kern="1200" cap="all" baseline="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58802" y="3211379"/>
            <a:ext cx="8040729" cy="709430"/>
          </a:xfrm>
        </p:spPr>
        <p:txBody>
          <a:bodyPr>
            <a:normAutofit/>
          </a:bodyPr>
          <a:lstStyle>
            <a:lvl1pPr marL="0" indent="0" algn="l" defTabSz="914400" rtl="0" eaLnBrk="1" latinLnBrk="0" hangingPunct="1">
              <a:spcBef>
                <a:spcPct val="20000"/>
              </a:spcBef>
              <a:buFont typeface="Arial" panose="020B0604020202020204" pitchFamily="34" charset="0"/>
              <a:buNone/>
              <a:defRPr lang="en-US" sz="2400" kern="120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p:cNvSpPr/>
          <p:nvPr userDrawn="1"/>
        </p:nvSpPr>
        <p:spPr>
          <a:xfrm>
            <a:off x="0" y="3870010"/>
            <a:ext cx="9144000" cy="102870"/>
          </a:xfrm>
          <a:prstGeom prst="rect">
            <a:avLst/>
          </a:prstGeom>
          <a:ln>
            <a:solidFill>
              <a:srgbClr val="DA29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fik 8">
            <a:extLst>
              <a:ext uri="{FF2B5EF4-FFF2-40B4-BE49-F238E27FC236}">
                <a16:creationId xmlns:a16="http://schemas.microsoft.com/office/drawing/2014/main" id="{F00B4D07-A495-415D-84B2-7056817D518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513729" y="4124866"/>
            <a:ext cx="2409670" cy="861060"/>
          </a:xfrm>
          <a:prstGeom prst="rect">
            <a:avLst/>
          </a:prstGeom>
        </p:spPr>
      </p:pic>
    </p:spTree>
    <p:extLst>
      <p:ext uri="{BB962C8B-B14F-4D97-AF65-F5344CB8AC3E}">
        <p14:creationId xmlns:p14="http://schemas.microsoft.com/office/powerpoint/2010/main" val="57011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75072"/>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000127"/>
            <a:ext cx="8229600" cy="3368674"/>
          </a:xfrm>
        </p:spPr>
        <p:txBody>
          <a:bodyPr>
            <a:normAutofit/>
          </a:bodyPr>
          <a:lstStyle>
            <a:lvl1pPr marL="228600" indent="-228600">
              <a:lnSpc>
                <a:spcPct val="90000"/>
              </a:lnSpc>
              <a:spcBef>
                <a:spcPts val="600"/>
              </a:spcBef>
              <a:spcAft>
                <a:spcPts val="600"/>
              </a:spcAft>
              <a:defRPr sz="2000"/>
            </a:lvl1pPr>
            <a:lvl2pPr>
              <a:lnSpc>
                <a:spcPct val="90000"/>
              </a:lnSpc>
              <a:spcBef>
                <a:spcPts val="600"/>
              </a:spcBef>
              <a:spcAft>
                <a:spcPts val="600"/>
              </a:spcAft>
              <a:defRPr sz="1800"/>
            </a:lvl2pPr>
            <a:lvl3pPr>
              <a:lnSpc>
                <a:spcPct val="90000"/>
              </a:lnSpc>
              <a:spcBef>
                <a:spcPts val="600"/>
              </a:spcBef>
              <a:spcAft>
                <a:spcPts val="600"/>
              </a:spcAft>
              <a:defRPr sz="1600"/>
            </a:lvl3pPr>
            <a:lvl4pPr>
              <a:lnSpc>
                <a:spcPct val="90000"/>
              </a:lnSpc>
              <a:spcBef>
                <a:spcPts val="600"/>
              </a:spcBef>
              <a:spcAft>
                <a:spcPts val="600"/>
              </a:spcAft>
              <a:defRPr sz="1400"/>
            </a:lvl4pPr>
            <a:lvl5pPr>
              <a:lnSpc>
                <a:spcPct val="90000"/>
              </a:lnSpc>
              <a:spcBef>
                <a:spcPts val="60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602B0339-AE07-4CE3-B338-A4EFED78CE92}" type="slidenum">
              <a:rPr lang="en-US" smtClean="0"/>
              <a:pPr/>
              <a:t>‹#›</a:t>
            </a:fld>
            <a:endParaRPr lang="en-US" dirty="0"/>
          </a:p>
        </p:txBody>
      </p:sp>
      <p:cxnSp>
        <p:nvCxnSpPr>
          <p:cNvPr id="5" name="Straight Connector 4"/>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35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ection_Header">
    <p:spTree>
      <p:nvGrpSpPr>
        <p:cNvPr id="1" name=""/>
        <p:cNvGrpSpPr/>
        <p:nvPr/>
      </p:nvGrpSpPr>
      <p:grpSpPr>
        <a:xfrm>
          <a:off x="0" y="0"/>
          <a:ext cx="0" cy="0"/>
          <a:chOff x="0" y="0"/>
          <a:chExt cx="0" cy="0"/>
        </a:xfrm>
      </p:grpSpPr>
      <p:sp>
        <p:nvSpPr>
          <p:cNvPr id="14" name="Rectangle 13"/>
          <p:cNvSpPr/>
          <p:nvPr userDrawn="1"/>
        </p:nvSpPr>
        <p:spPr>
          <a:xfrm>
            <a:off x="0" y="669095"/>
            <a:ext cx="9144000" cy="3293306"/>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Rectangle 7"/>
          <p:cNvSpPr/>
          <p:nvPr userDrawn="1"/>
        </p:nvSpPr>
        <p:spPr>
          <a:xfrm>
            <a:off x="362857" y="678408"/>
            <a:ext cx="4484914" cy="2639786"/>
          </a:xfrm>
          <a:prstGeom prst="rect">
            <a:avLst/>
          </a:prstGeom>
          <a:solidFill>
            <a:srgbClr val="A5A5A5">
              <a:alpha val="86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ectangle 11"/>
          <p:cNvSpPr/>
          <p:nvPr userDrawn="1"/>
        </p:nvSpPr>
        <p:spPr>
          <a:xfrm>
            <a:off x="362857" y="569822"/>
            <a:ext cx="4484915" cy="10287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90550" y="799851"/>
            <a:ext cx="4057650" cy="1198451"/>
          </a:xfrm>
        </p:spPr>
        <p:txBody>
          <a:bodyPr anchor="b" anchorCtr="0">
            <a:normAutofit/>
          </a:bodyPr>
          <a:lstStyle>
            <a:lvl1pPr marL="0" algn="l" defTabSz="914400" rtl="0" eaLnBrk="1" latinLnBrk="0" hangingPunct="1">
              <a:lnSpc>
                <a:spcPct val="90000"/>
              </a:lnSpc>
              <a:spcBef>
                <a:spcPct val="0"/>
              </a:spcBef>
              <a:buNone/>
              <a:defRPr lang="en-US" sz="2800" b="1" kern="1200" cap="all" baseline="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589249" y="1998302"/>
            <a:ext cx="4083941" cy="1151843"/>
          </a:xfrm>
        </p:spPr>
        <p:txBody>
          <a:bodyPr anchor="t" anchorCtr="0">
            <a:normAutofit/>
          </a:bodyPr>
          <a:lstStyle>
            <a:lvl1pPr marL="0" indent="0" algn="l" defTabSz="914400" rtl="0" eaLnBrk="1" latinLnBrk="0" hangingPunct="1">
              <a:spcBef>
                <a:spcPct val="20000"/>
              </a:spcBef>
              <a:buFont typeface="Arial" panose="020B0604020202020204" pitchFamily="34" charset="0"/>
              <a:buNone/>
              <a:defRPr lang="en-US" sz="2000" kern="1200" smtClean="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13" name="Straight Connector 12"/>
          <p:cNvCxnSpPr/>
          <p:nvPr userDrawn="1"/>
        </p:nvCxnSpPr>
        <p:spPr>
          <a:xfrm>
            <a:off x="0" y="4336007"/>
            <a:ext cx="9144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0" y="4226875"/>
            <a:ext cx="9144000" cy="9166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a:off x="0" y="678408"/>
            <a:ext cx="9144000" cy="0"/>
          </a:xfrm>
          <a:prstGeom prst="line">
            <a:avLst/>
          </a:prstGeom>
          <a:ln w="19050">
            <a:solidFill>
              <a:srgbClr val="A5A5A5"/>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0" y="3870010"/>
            <a:ext cx="9144000" cy="102870"/>
          </a:xfrm>
          <a:prstGeom prst="rect">
            <a:avLst/>
          </a:prstGeom>
          <a:ln>
            <a:solidFill>
              <a:srgbClr val="DA29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Grafik 8">
            <a:extLst>
              <a:ext uri="{FF2B5EF4-FFF2-40B4-BE49-F238E27FC236}">
                <a16:creationId xmlns:a16="http://schemas.microsoft.com/office/drawing/2014/main" id="{3B66A77B-42B3-4710-B641-BEE7103581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513729" y="4124866"/>
            <a:ext cx="2409670" cy="861060"/>
          </a:xfrm>
          <a:prstGeom prst="rect">
            <a:avLst/>
          </a:prstGeom>
        </p:spPr>
      </p:pic>
    </p:spTree>
    <p:extLst>
      <p:ext uri="{BB962C8B-B14F-4D97-AF65-F5344CB8AC3E}">
        <p14:creationId xmlns:p14="http://schemas.microsoft.com/office/powerpoint/2010/main" val="296063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Section_Header">
    <p:spTree>
      <p:nvGrpSpPr>
        <p:cNvPr id="1" name=""/>
        <p:cNvGrpSpPr/>
        <p:nvPr/>
      </p:nvGrpSpPr>
      <p:grpSpPr>
        <a:xfrm>
          <a:off x="0" y="0"/>
          <a:ext cx="0" cy="0"/>
          <a:chOff x="0" y="0"/>
          <a:chExt cx="0" cy="0"/>
        </a:xfrm>
      </p:grpSpPr>
      <p:sp>
        <p:nvSpPr>
          <p:cNvPr id="14" name="Rectangle 13"/>
          <p:cNvSpPr/>
          <p:nvPr userDrawn="1"/>
        </p:nvSpPr>
        <p:spPr>
          <a:xfrm>
            <a:off x="0" y="686026"/>
            <a:ext cx="9144000" cy="3242507"/>
          </a:xfrm>
          <a:prstGeom prst="rect">
            <a:avLst/>
          </a:prstGeom>
          <a:solidFill>
            <a:srgbClr val="A5A5A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Rectangle 7"/>
          <p:cNvSpPr/>
          <p:nvPr userDrawn="1"/>
        </p:nvSpPr>
        <p:spPr>
          <a:xfrm>
            <a:off x="362857" y="678408"/>
            <a:ext cx="4484914" cy="2639786"/>
          </a:xfrm>
          <a:prstGeom prst="rect">
            <a:avLst/>
          </a:prstGeom>
          <a:solidFill>
            <a:schemeClr val="accent1">
              <a:alpha val="86000"/>
            </a:schemeClr>
          </a:solidFill>
          <a:ln>
            <a:solidFill>
              <a:srgbClr val="DA291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9" name="Straight Connector 8"/>
          <p:cNvCxnSpPr/>
          <p:nvPr userDrawn="1"/>
        </p:nvCxnSpPr>
        <p:spPr>
          <a:xfrm>
            <a:off x="0" y="678408"/>
            <a:ext cx="9144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362857" y="569822"/>
            <a:ext cx="4484915" cy="102870"/>
          </a:xfrm>
          <a:prstGeom prst="rect">
            <a:avLst/>
          </a:prstGeom>
          <a:solidFill>
            <a:srgbClr val="A5A5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90550" y="799851"/>
            <a:ext cx="4057650" cy="1198451"/>
          </a:xfrm>
        </p:spPr>
        <p:txBody>
          <a:bodyPr anchor="b" anchorCtr="0">
            <a:normAutofit/>
          </a:bodyPr>
          <a:lstStyle>
            <a:lvl1pPr marL="0" algn="l" defTabSz="914400" rtl="0" eaLnBrk="1" latinLnBrk="0" hangingPunct="1">
              <a:lnSpc>
                <a:spcPct val="90000"/>
              </a:lnSpc>
              <a:spcBef>
                <a:spcPct val="0"/>
              </a:spcBef>
              <a:buNone/>
              <a:defRPr lang="en-US" sz="2800" b="1" kern="1200" cap="all" baseline="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589249" y="1998302"/>
            <a:ext cx="4083941" cy="1151843"/>
          </a:xfrm>
        </p:spPr>
        <p:txBody>
          <a:bodyPr anchor="t" anchorCtr="0">
            <a:normAutofit/>
          </a:bodyPr>
          <a:lstStyle>
            <a:lvl1pPr marL="0" indent="0" algn="l" defTabSz="914400" rtl="0" eaLnBrk="1" latinLnBrk="0" hangingPunct="1">
              <a:spcBef>
                <a:spcPct val="20000"/>
              </a:spcBef>
              <a:buFont typeface="Arial" panose="020B0604020202020204" pitchFamily="34" charset="0"/>
              <a:buNone/>
              <a:defRPr lang="en-US" sz="2000" kern="1200" smtClean="0">
                <a:solidFill>
                  <a:schemeClr val="bg1"/>
                </a:solidFill>
                <a:effectLst>
                  <a:outerShdw blurRad="50800" dist="38100" dir="2700000" algn="tl" rotWithShape="0">
                    <a:prstClr val="black">
                      <a:alpha val="40000"/>
                    </a:prstClr>
                  </a:outerShdw>
                </a:effectLst>
                <a:latin typeface="Trebuchet MS" panose="020B0603020202020204" pitchFamily="34" charset="0"/>
                <a:ea typeface="Tahoma" panose="020B060403050404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13" name="Straight Connector 12"/>
          <p:cNvCxnSpPr/>
          <p:nvPr userDrawn="1"/>
        </p:nvCxnSpPr>
        <p:spPr>
          <a:xfrm>
            <a:off x="0" y="4336007"/>
            <a:ext cx="9144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0" y="4226875"/>
            <a:ext cx="9144000" cy="9166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3870010"/>
            <a:ext cx="9144000" cy="102870"/>
          </a:xfrm>
          <a:prstGeom prst="rect">
            <a:avLst/>
          </a:prstGeom>
          <a:solidFill>
            <a:schemeClr val="accent1"/>
          </a:solidFill>
          <a:ln>
            <a:solidFill>
              <a:srgbClr val="DA29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fik 8">
            <a:extLst>
              <a:ext uri="{FF2B5EF4-FFF2-40B4-BE49-F238E27FC236}">
                <a16:creationId xmlns:a16="http://schemas.microsoft.com/office/drawing/2014/main" id="{8F57341D-65E7-4D47-8528-052F6A348F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513729" y="4124866"/>
            <a:ext cx="2409670" cy="861060"/>
          </a:xfrm>
          <a:prstGeom prst="rect">
            <a:avLst/>
          </a:prstGeom>
        </p:spPr>
      </p:pic>
    </p:spTree>
    <p:extLst>
      <p:ext uri="{BB962C8B-B14F-4D97-AF65-F5344CB8AC3E}">
        <p14:creationId xmlns:p14="http://schemas.microsoft.com/office/powerpoint/2010/main" val="76027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_Column">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7839" y="1028360"/>
            <a:ext cx="3768725" cy="33743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02B0339-AE07-4CE3-B338-A4EFED78CE92}" type="slidenum">
              <a:rPr lang="en-US" smtClean="0"/>
              <a:pPr/>
              <a:t>‹#›</a:t>
            </a:fld>
            <a:endParaRPr lang="en-US" dirty="0"/>
          </a:p>
        </p:txBody>
      </p:sp>
      <p:sp>
        <p:nvSpPr>
          <p:cNvPr id="8" name="Content Placeholder 2"/>
          <p:cNvSpPr>
            <a:spLocks noGrp="1"/>
          </p:cNvSpPr>
          <p:nvPr>
            <p:ph sz="half" idx="13"/>
          </p:nvPr>
        </p:nvSpPr>
        <p:spPr>
          <a:xfrm>
            <a:off x="4876800" y="1021556"/>
            <a:ext cx="3768725" cy="3380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38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_Column_Comparison">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7839" y="1639491"/>
            <a:ext cx="3768725" cy="2678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02B0339-AE07-4CE3-B338-A4EFED78CE92}" type="slidenum">
              <a:rPr lang="en-US" smtClean="0"/>
              <a:pPr/>
              <a:t>‹#›</a:t>
            </a:fld>
            <a:endParaRPr lang="en-US" dirty="0"/>
          </a:p>
        </p:txBody>
      </p:sp>
      <p:sp>
        <p:nvSpPr>
          <p:cNvPr id="8" name="Content Placeholder 2"/>
          <p:cNvSpPr>
            <a:spLocks noGrp="1"/>
          </p:cNvSpPr>
          <p:nvPr>
            <p:ph sz="half" idx="13"/>
          </p:nvPr>
        </p:nvSpPr>
        <p:spPr>
          <a:xfrm>
            <a:off x="4876800" y="1633875"/>
            <a:ext cx="3768725" cy="2683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idx="14"/>
          </p:nvPr>
        </p:nvSpPr>
        <p:spPr>
          <a:xfrm>
            <a:off x="477839" y="1021556"/>
            <a:ext cx="3768725"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p:cNvSpPr>
            <a:spLocks noGrp="1"/>
          </p:cNvSpPr>
          <p:nvPr>
            <p:ph type="body" sz="quarter" idx="3"/>
          </p:nvPr>
        </p:nvSpPr>
        <p:spPr>
          <a:xfrm>
            <a:off x="4876800" y="1021556"/>
            <a:ext cx="3768725"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0" name="Straight Connector 9"/>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762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_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02B0339-AE07-4CE3-B338-A4EFED78CE92}" type="slidenum">
              <a:rPr lang="en-US" smtClean="0"/>
              <a:pPr/>
              <a:t>‹#›</a:t>
            </a:fld>
            <a:endParaRPr lang="en-US" dirty="0"/>
          </a:p>
        </p:txBody>
      </p:sp>
      <p:sp>
        <p:nvSpPr>
          <p:cNvPr id="5" name="Text Placeholder 4"/>
          <p:cNvSpPr>
            <a:spLocks noGrp="1"/>
          </p:cNvSpPr>
          <p:nvPr>
            <p:ph type="body" sz="quarter" idx="11"/>
          </p:nvPr>
        </p:nvSpPr>
        <p:spPr>
          <a:xfrm>
            <a:off x="477839" y="1028700"/>
            <a:ext cx="2463800" cy="3306233"/>
          </a:xfrm>
        </p:spPr>
        <p:txBody>
          <a:bodyPr/>
          <a:lstStyle>
            <a:lvl1pPr marL="342900" indent="-342900">
              <a:defRPr lang="en-US" sz="2000" kern="1200" dirty="0" smtClean="0">
                <a:solidFill>
                  <a:schemeClr val="tx1"/>
                </a:solidFill>
                <a:latin typeface="+mn-lt"/>
                <a:ea typeface="+mn-ea"/>
                <a:cs typeface="+mn-cs"/>
              </a:defRPr>
            </a:lvl1pPr>
          </a:lstStyle>
          <a:p>
            <a:pPr marL="228600" lvl="0" indent="-228600" algn="l" defTabSz="914400" rtl="0" eaLnBrk="1" latinLnBrk="0" hangingPunct="1">
              <a:lnSpc>
                <a:spcPct val="90000"/>
              </a:lnSpc>
              <a:spcBef>
                <a:spcPts val="600"/>
              </a:spcBef>
              <a:spcAft>
                <a:spcPts val="600"/>
              </a:spcAft>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600"/>
              </a:spcBef>
              <a:spcAft>
                <a:spcPts val="600"/>
              </a:spcAft>
              <a:buFont typeface="Arial" panose="020B0604020202020204" pitchFamily="34" charset="0"/>
              <a:buChar char="•"/>
            </a:pPr>
            <a:r>
              <a:rPr lang="en-US"/>
              <a:t>Second level</a:t>
            </a:r>
          </a:p>
          <a:p>
            <a:pPr marL="228600" lvl="2" indent="-228600" algn="l" defTabSz="914400" rtl="0" eaLnBrk="1" latinLnBrk="0" hangingPunct="1">
              <a:lnSpc>
                <a:spcPct val="90000"/>
              </a:lnSpc>
              <a:spcBef>
                <a:spcPts val="600"/>
              </a:spcBef>
              <a:spcAft>
                <a:spcPts val="600"/>
              </a:spcAft>
              <a:buFont typeface="Arial" panose="020B0604020202020204" pitchFamily="34" charset="0"/>
              <a:buChar char="•"/>
            </a:pPr>
            <a:r>
              <a:rPr lang="en-US"/>
              <a:t>Third level</a:t>
            </a:r>
          </a:p>
          <a:p>
            <a:pPr marL="228600" lvl="3" indent="-228600" algn="l" defTabSz="914400" rtl="0" eaLnBrk="1" latinLnBrk="0" hangingPunct="1">
              <a:lnSpc>
                <a:spcPct val="90000"/>
              </a:lnSpc>
              <a:spcBef>
                <a:spcPts val="600"/>
              </a:spcBef>
              <a:spcAft>
                <a:spcPts val="600"/>
              </a:spcAft>
              <a:buFont typeface="Arial" panose="020B0604020202020204" pitchFamily="34" charset="0"/>
              <a:buChar char="•"/>
            </a:pPr>
            <a:r>
              <a:rPr lang="en-US"/>
              <a:t>Fourth level</a:t>
            </a:r>
          </a:p>
          <a:p>
            <a:pPr marL="228600" lvl="4" indent="-228600" algn="l" defTabSz="914400" rtl="0" eaLnBrk="1" latinLnBrk="0" hangingPunct="1">
              <a:lnSpc>
                <a:spcPct val="90000"/>
              </a:lnSpc>
              <a:spcBef>
                <a:spcPts val="600"/>
              </a:spcBef>
              <a:spcAft>
                <a:spcPts val="600"/>
              </a:spcAft>
              <a:buFont typeface="Arial" panose="020B0604020202020204" pitchFamily="34" charset="0"/>
              <a:buChar char="•"/>
            </a:pPr>
            <a:r>
              <a:rPr lang="en-US"/>
              <a:t>Fifth level</a:t>
            </a:r>
            <a:endParaRPr lang="en-US" dirty="0"/>
          </a:p>
        </p:txBody>
      </p:sp>
      <p:sp>
        <p:nvSpPr>
          <p:cNvPr id="6" name="Text Placeholder 4"/>
          <p:cNvSpPr>
            <a:spLocks noGrp="1"/>
          </p:cNvSpPr>
          <p:nvPr>
            <p:ph type="body" sz="quarter" idx="12"/>
          </p:nvPr>
        </p:nvSpPr>
        <p:spPr>
          <a:xfrm>
            <a:off x="3355500" y="1028700"/>
            <a:ext cx="2463800" cy="3306233"/>
          </a:xfrm>
        </p:spPr>
        <p:txBody>
          <a:bodyPr/>
          <a:lstStyle>
            <a:lvl1pPr marL="342900" indent="-342900">
              <a:defRPr lang="en-US" sz="2000" kern="1200" dirty="0" smtClean="0">
                <a:solidFill>
                  <a:schemeClr val="tx1"/>
                </a:solidFill>
                <a:latin typeface="+mn-lt"/>
                <a:ea typeface="+mn-ea"/>
                <a:cs typeface="+mn-cs"/>
              </a:defRPr>
            </a:lvl1pPr>
          </a:lstStyle>
          <a:p>
            <a:pPr marL="228600" lvl="0" indent="-228600" algn="l" defTabSz="914400" rtl="0" eaLnBrk="1" latinLnBrk="0" hangingPunct="1">
              <a:lnSpc>
                <a:spcPct val="90000"/>
              </a:lnSpc>
              <a:spcBef>
                <a:spcPts val="600"/>
              </a:spcBef>
              <a:spcAft>
                <a:spcPts val="600"/>
              </a:spcAft>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600"/>
              </a:spcBef>
              <a:spcAft>
                <a:spcPts val="600"/>
              </a:spcAft>
              <a:buFont typeface="Arial" panose="020B0604020202020204" pitchFamily="34" charset="0"/>
              <a:buChar char="•"/>
            </a:pPr>
            <a:r>
              <a:rPr lang="en-US"/>
              <a:t>Second level</a:t>
            </a:r>
          </a:p>
          <a:p>
            <a:pPr marL="228600" lvl="2" indent="-228600" algn="l" defTabSz="914400" rtl="0" eaLnBrk="1" latinLnBrk="0" hangingPunct="1">
              <a:lnSpc>
                <a:spcPct val="90000"/>
              </a:lnSpc>
              <a:spcBef>
                <a:spcPts val="600"/>
              </a:spcBef>
              <a:spcAft>
                <a:spcPts val="600"/>
              </a:spcAft>
              <a:buFont typeface="Arial" panose="020B0604020202020204" pitchFamily="34" charset="0"/>
              <a:buChar char="•"/>
            </a:pPr>
            <a:r>
              <a:rPr lang="en-US"/>
              <a:t>Third level</a:t>
            </a:r>
          </a:p>
          <a:p>
            <a:pPr marL="228600" lvl="3" indent="-228600" algn="l" defTabSz="914400" rtl="0" eaLnBrk="1" latinLnBrk="0" hangingPunct="1">
              <a:lnSpc>
                <a:spcPct val="90000"/>
              </a:lnSpc>
              <a:spcBef>
                <a:spcPts val="600"/>
              </a:spcBef>
              <a:spcAft>
                <a:spcPts val="600"/>
              </a:spcAft>
              <a:buFont typeface="Arial" panose="020B0604020202020204" pitchFamily="34" charset="0"/>
              <a:buChar char="•"/>
            </a:pPr>
            <a:r>
              <a:rPr lang="en-US"/>
              <a:t>Fourth level</a:t>
            </a:r>
          </a:p>
          <a:p>
            <a:pPr marL="228600" lvl="4" indent="-228600" algn="l" defTabSz="914400" rtl="0" eaLnBrk="1" latinLnBrk="0" hangingPunct="1">
              <a:lnSpc>
                <a:spcPct val="90000"/>
              </a:lnSpc>
              <a:spcBef>
                <a:spcPts val="600"/>
              </a:spcBef>
              <a:spcAft>
                <a:spcPts val="600"/>
              </a:spcAft>
              <a:buFont typeface="Arial" panose="020B0604020202020204" pitchFamily="34" charset="0"/>
              <a:buChar char="•"/>
            </a:pPr>
            <a:r>
              <a:rPr lang="en-US"/>
              <a:t>Fifth level</a:t>
            </a:r>
            <a:endParaRPr lang="en-US" dirty="0"/>
          </a:p>
        </p:txBody>
      </p:sp>
      <p:sp>
        <p:nvSpPr>
          <p:cNvPr id="7" name="Text Placeholder 4"/>
          <p:cNvSpPr>
            <a:spLocks noGrp="1"/>
          </p:cNvSpPr>
          <p:nvPr>
            <p:ph type="body" sz="quarter" idx="13"/>
          </p:nvPr>
        </p:nvSpPr>
        <p:spPr>
          <a:xfrm>
            <a:off x="6233161" y="1028700"/>
            <a:ext cx="2463800" cy="3306233"/>
          </a:xfrm>
        </p:spPr>
        <p:txBody>
          <a:bodyPr/>
          <a:lstStyle>
            <a:lvl1pPr marL="342900" indent="-342900">
              <a:defRPr lang="en-US" sz="2000" kern="1200" dirty="0" smtClean="0">
                <a:solidFill>
                  <a:schemeClr val="tx1"/>
                </a:solidFill>
                <a:latin typeface="+mn-lt"/>
                <a:ea typeface="+mn-ea"/>
                <a:cs typeface="+mn-cs"/>
              </a:defRPr>
            </a:lvl1pPr>
          </a:lstStyle>
          <a:p>
            <a:pPr marL="228600" lvl="0" indent="-228600" algn="l" defTabSz="914400" rtl="0" eaLnBrk="1" latinLnBrk="0" hangingPunct="1">
              <a:lnSpc>
                <a:spcPct val="90000"/>
              </a:lnSpc>
              <a:spcBef>
                <a:spcPts val="600"/>
              </a:spcBef>
              <a:spcAft>
                <a:spcPts val="600"/>
              </a:spcAft>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600"/>
              </a:spcBef>
              <a:spcAft>
                <a:spcPts val="600"/>
              </a:spcAft>
              <a:buFont typeface="Arial" panose="020B0604020202020204" pitchFamily="34" charset="0"/>
              <a:buChar char="•"/>
            </a:pPr>
            <a:r>
              <a:rPr lang="en-US"/>
              <a:t>Second level</a:t>
            </a:r>
          </a:p>
          <a:p>
            <a:pPr marL="228600" lvl="2" indent="-228600" algn="l" defTabSz="914400" rtl="0" eaLnBrk="1" latinLnBrk="0" hangingPunct="1">
              <a:lnSpc>
                <a:spcPct val="90000"/>
              </a:lnSpc>
              <a:spcBef>
                <a:spcPts val="600"/>
              </a:spcBef>
              <a:spcAft>
                <a:spcPts val="600"/>
              </a:spcAft>
              <a:buFont typeface="Arial" panose="020B0604020202020204" pitchFamily="34" charset="0"/>
              <a:buChar char="•"/>
            </a:pPr>
            <a:r>
              <a:rPr lang="en-US"/>
              <a:t>Third level</a:t>
            </a:r>
          </a:p>
          <a:p>
            <a:pPr marL="228600" lvl="3" indent="-228600" algn="l" defTabSz="914400" rtl="0" eaLnBrk="1" latinLnBrk="0" hangingPunct="1">
              <a:lnSpc>
                <a:spcPct val="90000"/>
              </a:lnSpc>
              <a:spcBef>
                <a:spcPts val="600"/>
              </a:spcBef>
              <a:spcAft>
                <a:spcPts val="600"/>
              </a:spcAft>
              <a:buFont typeface="Arial" panose="020B0604020202020204" pitchFamily="34" charset="0"/>
              <a:buChar char="•"/>
            </a:pPr>
            <a:r>
              <a:rPr lang="en-US"/>
              <a:t>Fourth level</a:t>
            </a:r>
          </a:p>
          <a:p>
            <a:pPr marL="228600" lvl="4" indent="-228600" algn="l" defTabSz="914400" rtl="0" eaLnBrk="1" latinLnBrk="0" hangingPunct="1">
              <a:lnSpc>
                <a:spcPct val="90000"/>
              </a:lnSpc>
              <a:spcBef>
                <a:spcPts val="600"/>
              </a:spcBef>
              <a:spcAft>
                <a:spcPts val="600"/>
              </a:spcAft>
              <a:buFont typeface="Arial" panose="020B0604020202020204" pitchFamily="34" charset="0"/>
              <a:buChar char="•"/>
            </a:pPr>
            <a:r>
              <a:rPr lang="en-US"/>
              <a:t>Fifth level</a:t>
            </a:r>
            <a:endParaRPr lang="en-US" dirty="0"/>
          </a:p>
        </p:txBody>
      </p:sp>
      <p:cxnSp>
        <p:nvCxnSpPr>
          <p:cNvPr id="8" name="Straight Connector 7"/>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408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75072"/>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02B0339-AE07-4CE3-B338-A4EFED78CE92}" type="slidenum">
              <a:rPr lang="en-US" smtClean="0"/>
              <a:pPr/>
              <a:t>‹#›</a:t>
            </a:fld>
            <a:endParaRPr lang="en-US" dirty="0"/>
          </a:p>
        </p:txBody>
      </p:sp>
      <p:cxnSp>
        <p:nvCxnSpPr>
          <p:cNvPr id="4" name="Straight Connector 3"/>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70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02B0339-AE07-4CE3-B338-A4EFED78CE92}" type="slidenum">
              <a:rPr lang="en-US" smtClean="0"/>
              <a:pPr/>
              <a:t>‹#›</a:t>
            </a:fld>
            <a:endParaRPr lang="en-US" dirty="0"/>
          </a:p>
        </p:txBody>
      </p:sp>
      <p:sp>
        <p:nvSpPr>
          <p:cNvPr id="5" name="Rectangle 4"/>
          <p:cNvSpPr/>
          <p:nvPr userDrawn="1"/>
        </p:nvSpPr>
        <p:spPr>
          <a:xfrm>
            <a:off x="266700" y="685800"/>
            <a:ext cx="8674100" cy="24765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413043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_Column">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7838" y="1028361"/>
            <a:ext cx="8214606" cy="1799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02B0339-AE07-4CE3-B338-A4EFED78CE92}" type="slidenum">
              <a:rPr lang="en-US" smtClean="0"/>
              <a:pPr/>
              <a:t>‹#›</a:t>
            </a:fld>
            <a:endParaRPr lang="en-US" dirty="0"/>
          </a:p>
        </p:txBody>
      </p:sp>
      <p:sp>
        <p:nvSpPr>
          <p:cNvPr id="8" name="Content Placeholder 2"/>
          <p:cNvSpPr>
            <a:spLocks noGrp="1"/>
          </p:cNvSpPr>
          <p:nvPr>
            <p:ph sz="half" idx="13"/>
          </p:nvPr>
        </p:nvSpPr>
        <p:spPr>
          <a:xfrm>
            <a:off x="479779" y="3304121"/>
            <a:ext cx="8165746" cy="1069144"/>
          </a:xfrm>
        </p:spPr>
        <p:txBody>
          <a:bodyPr>
            <a:normAutofit/>
          </a:bodyPr>
          <a:lstStyle>
            <a:lvl1pPr>
              <a:defRPr sz="1400">
                <a:ln>
                  <a:noFill/>
                </a:ln>
              </a:defRPr>
            </a:lvl1pPr>
            <a:lvl2pPr>
              <a:defRPr>
                <a:ln>
                  <a:noFill/>
                </a:ln>
              </a:defRPr>
            </a:lvl2pPr>
            <a:lvl3pPr>
              <a:defRPr>
                <a:ln>
                  <a:noFill/>
                </a:ln>
              </a:defRPr>
            </a:lvl3pPr>
            <a:lvl4pPr>
              <a:defRPr>
                <a:ln>
                  <a:noFill/>
                </a:ln>
              </a:defRPr>
            </a:lvl4pPr>
            <a:lvl5pPr>
              <a:defRPr>
                <a:ln>
                  <a:noFill/>
                </a:ln>
              </a:defRPr>
            </a:lvl5pPr>
          </a:lstStyle>
          <a:p>
            <a:pPr lvl="0"/>
            <a:r>
              <a:rPr lang="en-US"/>
              <a:t>Click to edit Master text styles</a:t>
            </a:r>
          </a:p>
        </p:txBody>
      </p:sp>
      <p:cxnSp>
        <p:nvCxnSpPr>
          <p:cNvPr id="9" name="Straight Connector 8"/>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flipH="1">
            <a:off x="451556" y="3227811"/>
            <a:ext cx="8212668"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1559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wo_Column">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7839" y="1028361"/>
            <a:ext cx="4898495" cy="34083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02B0339-AE07-4CE3-B338-A4EFED78CE92}" type="slidenum">
              <a:rPr lang="en-US" smtClean="0"/>
              <a:pPr/>
              <a:t>‹#›</a:t>
            </a:fld>
            <a:endParaRPr lang="en-US" dirty="0"/>
          </a:p>
        </p:txBody>
      </p:sp>
      <p:sp>
        <p:nvSpPr>
          <p:cNvPr id="8" name="Content Placeholder 2"/>
          <p:cNvSpPr>
            <a:spLocks noGrp="1"/>
          </p:cNvSpPr>
          <p:nvPr>
            <p:ph sz="half" idx="13"/>
          </p:nvPr>
        </p:nvSpPr>
        <p:spPr>
          <a:xfrm>
            <a:off x="5573890" y="1021556"/>
            <a:ext cx="3071635" cy="3414977"/>
          </a:xfrm>
        </p:spPr>
        <p:txBody>
          <a:bodyPr/>
          <a:lstStyle>
            <a:lvl1pPr>
              <a:defRPr>
                <a:ln>
                  <a:noFill/>
                </a:ln>
              </a:defRPr>
            </a:lvl1pPr>
            <a:lvl2pPr>
              <a:defRPr>
                <a:ln>
                  <a:noFill/>
                </a:ln>
              </a:defRPr>
            </a:lvl2pPr>
            <a:lvl3pPr>
              <a:defRPr>
                <a:ln>
                  <a:noFill/>
                </a:ln>
              </a:defRPr>
            </a:lvl3pPr>
            <a:lvl4pPr>
              <a:defRPr>
                <a:ln>
                  <a:noFill/>
                </a:ln>
              </a:defRPr>
            </a:lvl4pPr>
            <a:lvl5pPr>
              <a:defRPr>
                <a:ln>
                  <a:noFill/>
                </a:ln>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348343" y="794658"/>
            <a:ext cx="8447314" cy="0"/>
          </a:xfrm>
          <a:prstGeom prst="line">
            <a:avLst/>
          </a:prstGeom>
          <a:ln w="12700">
            <a:solidFill>
              <a:srgbClr val="A5A5A5"/>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5512153" y="816231"/>
            <a:ext cx="0" cy="3414183"/>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3838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7" name="Retângulo 16">
            <a:extLst>
              <a:ext uri="{FF2B5EF4-FFF2-40B4-BE49-F238E27FC236}">
                <a16:creationId xmlns:a16="http://schemas.microsoft.com/office/drawing/2014/main" id="{051627DA-25C5-AA7B-5457-C9E8B128CB23}"/>
              </a:ext>
            </a:extLst>
          </p:cNvPr>
          <p:cNvSpPr/>
          <p:nvPr userDrawn="1"/>
        </p:nvSpPr>
        <p:spPr>
          <a:xfrm>
            <a:off x="0" y="4597401"/>
            <a:ext cx="9144000" cy="273844"/>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cxnSp>
        <p:nvCxnSpPr>
          <p:cNvPr id="13" name="Straight Connector 11">
            <a:extLst>
              <a:ext uri="{FF2B5EF4-FFF2-40B4-BE49-F238E27FC236}">
                <a16:creationId xmlns:a16="http://schemas.microsoft.com/office/drawing/2014/main" id="{5DA8ECC2-B9D5-C678-99A2-5CC49926EB3E}"/>
              </a:ext>
            </a:extLst>
          </p:cNvPr>
          <p:cNvCxnSpPr>
            <a:cxnSpLocks/>
          </p:cNvCxnSpPr>
          <p:nvPr userDrawn="1"/>
        </p:nvCxnSpPr>
        <p:spPr>
          <a:xfrm>
            <a:off x="6316134" y="4822850"/>
            <a:ext cx="2827867" cy="0"/>
          </a:xfrm>
          <a:prstGeom prst="line">
            <a:avLst/>
          </a:prstGeom>
          <a:ln w="28575">
            <a:solidFill>
              <a:srgbClr val="EBE824"/>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7B5BFB3B-9395-4AF5-BDBA-7D4A6FDE5A09}"/>
              </a:ext>
            </a:extLst>
          </p:cNvPr>
          <p:cNvSpPr>
            <a:spLocks noGrp="1"/>
          </p:cNvSpPr>
          <p:nvPr>
            <p:ph type="sldNum" sz="quarter" idx="10"/>
          </p:nvPr>
        </p:nvSpPr>
        <p:spPr/>
        <p:txBody>
          <a:bodyPr/>
          <a:lstStyle/>
          <a:p>
            <a:pPr algn="r"/>
            <a:r>
              <a:rPr lang="en-US" dirty="0">
                <a:solidFill>
                  <a:schemeClr val="bg1">
                    <a:lumMod val="75000"/>
                  </a:schemeClr>
                </a:solidFill>
              </a:rPr>
              <a:t>Olin Confidential          </a:t>
            </a:r>
            <a:fld id="{602B0339-AE07-4CE3-B338-A4EFED78CE92}" type="slidenum">
              <a:rPr lang="en-US" smtClean="0"/>
              <a:pPr algn="r"/>
              <a:t>‹#›</a:t>
            </a:fld>
            <a:endParaRPr lang="en-US" dirty="0"/>
          </a:p>
        </p:txBody>
      </p:sp>
      <p:sp>
        <p:nvSpPr>
          <p:cNvPr id="2" name="Title 1">
            <a:extLst>
              <a:ext uri="{FF2B5EF4-FFF2-40B4-BE49-F238E27FC236}">
                <a16:creationId xmlns:a16="http://schemas.microsoft.com/office/drawing/2014/main" id="{990DC919-7292-458A-AC63-C261535B1BC0}"/>
              </a:ext>
            </a:extLst>
          </p:cNvPr>
          <p:cNvSpPr>
            <a:spLocks noGrp="1"/>
          </p:cNvSpPr>
          <p:nvPr>
            <p:ph type="title"/>
          </p:nvPr>
        </p:nvSpPr>
        <p:spPr>
          <a:xfrm>
            <a:off x="374904" y="402337"/>
            <a:ext cx="8347990" cy="588680"/>
          </a:xfrm>
        </p:spPr>
        <p:txBody>
          <a:body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53D41BB-CC8E-4748-A02F-47E69A93C304}"/>
              </a:ext>
            </a:extLst>
          </p:cNvPr>
          <p:cNvSpPr>
            <a:spLocks noGrp="1"/>
          </p:cNvSpPr>
          <p:nvPr>
            <p:ph idx="1" hasCustomPrompt="1"/>
          </p:nvPr>
        </p:nvSpPr>
        <p:spPr>
          <a:xfrm>
            <a:off x="374904" y="1051561"/>
            <a:ext cx="8347991" cy="3496994"/>
          </a:xfrm>
          <a:prstGeom prst="rect">
            <a:avLst/>
          </a:prstGeom>
        </p:spPr>
        <p:txBody>
          <a:bodyPr vert="horz" lIns="91440" tIns="45720" rIns="91440" bIns="45720" rtlCol="0">
            <a:normAutofit/>
          </a:bodyPr>
          <a:lstStyle>
            <a:lvl1pPr>
              <a:defRPr sz="1800"/>
            </a:lvl1pPr>
            <a:lvl2pPr>
              <a:defRPr sz="1600"/>
            </a:lvl2pPr>
            <a:lvl3pPr>
              <a:defRPr sz="1400"/>
            </a:lvl3pPr>
            <a:lvl4pPr>
              <a:defRPr sz="1050"/>
            </a:lvl4pPr>
            <a:lvl5pPr>
              <a:defRPr sz="1050"/>
            </a:lvl5pPr>
          </a:lstStyle>
          <a:p>
            <a:pPr marL="171446" lvl="0" indent="-171446" algn="l" defTabSz="685783" rtl="0" eaLnBrk="1" latinLnBrk="0" hangingPunct="1">
              <a:lnSpc>
                <a:spcPct val="90000"/>
              </a:lnSpc>
              <a:spcBef>
                <a:spcPts val="450"/>
              </a:spcBef>
              <a:spcAft>
                <a:spcPts val="450"/>
              </a:spcAft>
              <a:buFont typeface="Arial" panose="020B0604020202020204" pitchFamily="34" charset="0"/>
              <a:buChar char="•"/>
            </a:pPr>
            <a:r>
              <a:rPr lang="en-US" dirty="0"/>
              <a:t>Click to edit the Master text styles</a:t>
            </a:r>
          </a:p>
          <a:p>
            <a:pPr marL="557199" lvl="1" indent="-171446" algn="l" defTabSz="685783" rtl="0" eaLnBrk="1" latinLnBrk="0" hangingPunct="1">
              <a:lnSpc>
                <a:spcPct val="90000"/>
              </a:lnSpc>
              <a:spcBef>
                <a:spcPts val="450"/>
              </a:spcBef>
              <a:spcAft>
                <a:spcPts val="450"/>
              </a:spcAft>
              <a:buFont typeface="Arial" panose="020B0604020202020204" pitchFamily="34" charset="0"/>
              <a:buChar char="•"/>
            </a:pPr>
            <a:r>
              <a:rPr lang="en-US" dirty="0"/>
              <a:t>Second level</a:t>
            </a:r>
          </a:p>
          <a:p>
            <a:pPr marL="857228" lvl="2" indent="-171446" algn="l" defTabSz="685783" rtl="0" eaLnBrk="1" latinLnBrk="0" hangingPunct="1">
              <a:lnSpc>
                <a:spcPct val="90000"/>
              </a:lnSpc>
              <a:spcBef>
                <a:spcPts val="450"/>
              </a:spcBef>
              <a:spcAft>
                <a:spcPts val="450"/>
              </a:spcAft>
              <a:buFont typeface="Arial" panose="020B0604020202020204" pitchFamily="34" charset="0"/>
              <a:buChar char="•"/>
            </a:pPr>
            <a:r>
              <a:rPr lang="en-US" dirty="0"/>
              <a:t>Third level</a:t>
            </a:r>
          </a:p>
          <a:p>
            <a:pPr marL="1200120" lvl="3" indent="-171446" algn="l" defTabSz="685783" rtl="0" eaLnBrk="1" latinLnBrk="0" hangingPunct="1">
              <a:lnSpc>
                <a:spcPct val="90000"/>
              </a:lnSpc>
              <a:spcBef>
                <a:spcPts val="450"/>
              </a:spcBef>
              <a:spcAft>
                <a:spcPts val="450"/>
              </a:spcAft>
              <a:buFont typeface="Arial" panose="020B0604020202020204" pitchFamily="34" charset="0"/>
              <a:buChar char="•"/>
            </a:pPr>
            <a:r>
              <a:rPr lang="en-US" dirty="0"/>
              <a:t>Fourth level</a:t>
            </a:r>
          </a:p>
          <a:p>
            <a:pPr marL="1543012" lvl="4" indent="-171446" algn="l" defTabSz="685783" rtl="0" eaLnBrk="1" latinLnBrk="0" hangingPunct="1">
              <a:lnSpc>
                <a:spcPct val="90000"/>
              </a:lnSpc>
              <a:spcBef>
                <a:spcPts val="450"/>
              </a:spcBef>
              <a:spcAft>
                <a:spcPts val="450"/>
              </a:spcAft>
              <a:buFont typeface="Arial" panose="020B0604020202020204" pitchFamily="34" charset="0"/>
              <a:buChar char="•"/>
            </a:pPr>
            <a:r>
              <a:rPr lang="en-US" dirty="0"/>
              <a:t>Fifth level</a:t>
            </a:r>
          </a:p>
        </p:txBody>
      </p:sp>
      <p:pic>
        <p:nvPicPr>
          <p:cNvPr id="6" name="Graphic 7">
            <a:extLst>
              <a:ext uri="{FF2B5EF4-FFF2-40B4-BE49-F238E27FC236}">
                <a16:creationId xmlns:a16="http://schemas.microsoft.com/office/drawing/2014/main" id="{CBB5EE5E-1EAE-4087-9E72-F0FCF6B395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30409" y="3724276"/>
            <a:ext cx="627666" cy="824279"/>
          </a:xfrm>
          <a:prstGeom prst="rect">
            <a:avLst/>
          </a:prstGeom>
        </p:spPr>
      </p:pic>
      <p:grpSp>
        <p:nvGrpSpPr>
          <p:cNvPr id="7" name="Agrupar 6">
            <a:extLst>
              <a:ext uri="{FF2B5EF4-FFF2-40B4-BE49-F238E27FC236}">
                <a16:creationId xmlns:a16="http://schemas.microsoft.com/office/drawing/2014/main" id="{E4D5F12B-8E31-BB33-8B8A-B2096729294E}"/>
              </a:ext>
            </a:extLst>
          </p:cNvPr>
          <p:cNvGrpSpPr/>
          <p:nvPr userDrawn="1"/>
        </p:nvGrpSpPr>
        <p:grpSpPr>
          <a:xfrm>
            <a:off x="8350408" y="4700008"/>
            <a:ext cx="773447" cy="394229"/>
            <a:chOff x="-449973" y="5929613"/>
            <a:chExt cx="4078413" cy="2078784"/>
          </a:xfrm>
        </p:grpSpPr>
        <p:pic>
          <p:nvPicPr>
            <p:cNvPr id="8" name="Graphic 10">
              <a:extLst>
                <a:ext uri="{FF2B5EF4-FFF2-40B4-BE49-F238E27FC236}">
                  <a16:creationId xmlns:a16="http://schemas.microsoft.com/office/drawing/2014/main" id="{F13EFED6-1793-B653-577D-618CAEBC42E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flipH="1">
              <a:off x="-449973" y="5929613"/>
              <a:ext cx="1779656" cy="1779652"/>
            </a:xfrm>
            <a:prstGeom prst="rect">
              <a:avLst/>
            </a:prstGeom>
          </p:spPr>
        </p:pic>
        <p:pic>
          <p:nvPicPr>
            <p:cNvPr id="9" name="Graphic 11">
              <a:extLst>
                <a:ext uri="{FF2B5EF4-FFF2-40B4-BE49-F238E27FC236}">
                  <a16:creationId xmlns:a16="http://schemas.microsoft.com/office/drawing/2014/main" id="{1D3E10A6-A180-1BE8-A56C-22AB459C0BE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0800000" flipH="1">
              <a:off x="911512" y="6059203"/>
              <a:ext cx="1205299" cy="1949194"/>
            </a:xfrm>
            <a:prstGeom prst="rect">
              <a:avLst/>
            </a:prstGeom>
          </p:spPr>
        </p:pic>
        <p:pic>
          <p:nvPicPr>
            <p:cNvPr id="10" name="Graphic 12">
              <a:extLst>
                <a:ext uri="{FF2B5EF4-FFF2-40B4-BE49-F238E27FC236}">
                  <a16:creationId xmlns:a16="http://schemas.microsoft.com/office/drawing/2014/main" id="{BC49A15A-36C2-6199-0F1D-A49D617F5A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5400000" flipH="1">
              <a:off x="2111593" y="6095746"/>
              <a:ext cx="1159143" cy="1874550"/>
            </a:xfrm>
            <a:prstGeom prst="rect">
              <a:avLst/>
            </a:prstGeom>
          </p:spPr>
        </p:pic>
      </p:grpSp>
      <p:pic>
        <p:nvPicPr>
          <p:cNvPr id="11" name="Gráfico 10" descr="Quebra-cabeças estrutura de tópicos">
            <a:extLst>
              <a:ext uri="{FF2B5EF4-FFF2-40B4-BE49-F238E27FC236}">
                <a16:creationId xmlns:a16="http://schemas.microsoft.com/office/drawing/2014/main" id="{1BF0724F-E6D7-919E-58DA-5158E27EB7A7}"/>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35748" y="4726429"/>
            <a:ext cx="542234" cy="542234"/>
          </a:xfrm>
          <a:prstGeom prst="rect">
            <a:avLst/>
          </a:prstGeom>
        </p:spPr>
      </p:pic>
      <p:cxnSp>
        <p:nvCxnSpPr>
          <p:cNvPr id="12" name="Straight Connector 8">
            <a:extLst>
              <a:ext uri="{FF2B5EF4-FFF2-40B4-BE49-F238E27FC236}">
                <a16:creationId xmlns:a16="http://schemas.microsoft.com/office/drawing/2014/main" id="{4BB21BD1-625D-08B6-B2FC-F029E708FF07}"/>
              </a:ext>
            </a:extLst>
          </p:cNvPr>
          <p:cNvCxnSpPr>
            <a:cxnSpLocks/>
          </p:cNvCxnSpPr>
          <p:nvPr userDrawn="1"/>
        </p:nvCxnSpPr>
        <p:spPr>
          <a:xfrm>
            <a:off x="0" y="4658704"/>
            <a:ext cx="9144000" cy="0"/>
          </a:xfrm>
          <a:prstGeom prst="line">
            <a:avLst/>
          </a:prstGeom>
          <a:ln w="28575">
            <a:solidFill>
              <a:srgbClr val="006CA3"/>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1">
            <a:extLst>
              <a:ext uri="{FF2B5EF4-FFF2-40B4-BE49-F238E27FC236}">
                <a16:creationId xmlns:a16="http://schemas.microsoft.com/office/drawing/2014/main" id="{00643450-5CC5-6415-6274-4F412B59F1D5}"/>
              </a:ext>
            </a:extLst>
          </p:cNvPr>
          <p:cNvCxnSpPr>
            <a:cxnSpLocks/>
          </p:cNvCxnSpPr>
          <p:nvPr userDrawn="1"/>
        </p:nvCxnSpPr>
        <p:spPr>
          <a:xfrm flipV="1">
            <a:off x="6313752" y="4726429"/>
            <a:ext cx="2136900" cy="6373"/>
          </a:xfrm>
          <a:prstGeom prst="line">
            <a:avLst/>
          </a:prstGeom>
          <a:ln w="28575">
            <a:solidFill>
              <a:srgbClr val="F6911D"/>
            </a:solidFill>
          </a:ln>
          <a:effectLst/>
        </p:spPr>
        <p:style>
          <a:lnRef idx="2">
            <a:schemeClr val="accent1"/>
          </a:lnRef>
          <a:fillRef idx="0">
            <a:schemeClr val="accent1"/>
          </a:fillRef>
          <a:effectRef idx="1">
            <a:schemeClr val="accent1"/>
          </a:effectRef>
          <a:fontRef idx="minor">
            <a:schemeClr val="tx1"/>
          </a:fontRef>
        </p:style>
      </p:cxnSp>
      <p:pic>
        <p:nvPicPr>
          <p:cNvPr id="18" name="Picture 10">
            <a:extLst>
              <a:ext uri="{FF2B5EF4-FFF2-40B4-BE49-F238E27FC236}">
                <a16:creationId xmlns:a16="http://schemas.microsoft.com/office/drawing/2014/main" id="{61469BE7-CE94-7755-FEF1-562BF5883E28}"/>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409717" y="4734743"/>
            <a:ext cx="890265" cy="318123"/>
          </a:xfrm>
          <a:prstGeom prst="rect">
            <a:avLst/>
          </a:prstGeom>
        </p:spPr>
      </p:pic>
    </p:spTree>
    <p:extLst>
      <p:ext uri="{BB962C8B-B14F-4D97-AF65-F5344CB8AC3E}">
        <p14:creationId xmlns:p14="http://schemas.microsoft.com/office/powerpoint/2010/main" val="2616319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eme Title 1">
    <p:spTree>
      <p:nvGrpSpPr>
        <p:cNvPr id="1" name=""/>
        <p:cNvGrpSpPr/>
        <p:nvPr/>
      </p:nvGrpSpPr>
      <p:grpSpPr>
        <a:xfrm>
          <a:off x="0" y="0"/>
          <a:ext cx="0" cy="0"/>
          <a:chOff x="0" y="0"/>
          <a:chExt cx="0" cy="0"/>
        </a:xfrm>
      </p:grpSpPr>
      <p:sp>
        <p:nvSpPr>
          <p:cNvPr id="5" name="Espaço Reservado para Conteúdo 4">
            <a:extLst>
              <a:ext uri="{FF2B5EF4-FFF2-40B4-BE49-F238E27FC236}">
                <a16:creationId xmlns:a16="http://schemas.microsoft.com/office/drawing/2014/main" id="{8602BFF1-276C-374F-3D92-FC1A05E88382}"/>
              </a:ext>
            </a:extLst>
          </p:cNvPr>
          <p:cNvSpPr>
            <a:spLocks noGrp="1"/>
          </p:cNvSpPr>
          <p:nvPr>
            <p:ph sz="quarter" idx="10" hasCustomPrompt="1"/>
          </p:nvPr>
        </p:nvSpPr>
        <p:spPr>
          <a:xfrm>
            <a:off x="467916" y="796147"/>
            <a:ext cx="2744390" cy="346472"/>
          </a:xfrm>
        </p:spPr>
        <p:txBody>
          <a:bodyPr>
            <a:normAutofit/>
          </a:bodyPr>
          <a:lstStyle>
            <a:lvl1pPr marL="0" indent="0">
              <a:buNone/>
              <a:defRPr sz="1800" b="1">
                <a:solidFill>
                  <a:srgbClr val="DA291C"/>
                </a:solidFill>
              </a:defRPr>
            </a:lvl1pPr>
            <a:lvl2pPr marL="342900" indent="0">
              <a:buNone/>
              <a:defRPr/>
            </a:lvl2pPr>
            <a:lvl3pPr marL="685800" indent="0">
              <a:buNone/>
              <a:defRPr/>
            </a:lvl3pPr>
            <a:lvl4pPr marL="1028700" indent="0">
              <a:buNone/>
              <a:defRPr/>
            </a:lvl4pPr>
            <a:lvl5pPr marL="1371600" indent="0">
              <a:buNone/>
              <a:defRPr/>
            </a:lvl5pPr>
          </a:lstStyle>
          <a:p>
            <a:pPr lvl="0"/>
            <a:r>
              <a:rPr lang="pt-BR" sz="1800" err="1"/>
              <a:t>Title</a:t>
            </a:r>
            <a:endParaRPr lang="pt-BR"/>
          </a:p>
        </p:txBody>
      </p:sp>
      <p:sp>
        <p:nvSpPr>
          <p:cNvPr id="6" name="Espaço Reservado para Conteúdo 4">
            <a:extLst>
              <a:ext uri="{FF2B5EF4-FFF2-40B4-BE49-F238E27FC236}">
                <a16:creationId xmlns:a16="http://schemas.microsoft.com/office/drawing/2014/main" id="{99034580-A98F-B334-49C9-4F6DA5F1EB28}"/>
              </a:ext>
            </a:extLst>
          </p:cNvPr>
          <p:cNvSpPr>
            <a:spLocks noGrp="1"/>
          </p:cNvSpPr>
          <p:nvPr>
            <p:ph sz="quarter" idx="11" hasCustomPrompt="1"/>
          </p:nvPr>
        </p:nvSpPr>
        <p:spPr>
          <a:xfrm>
            <a:off x="467915" y="1029018"/>
            <a:ext cx="2744390" cy="346472"/>
          </a:xfrm>
        </p:spPr>
        <p:txBody>
          <a:bodyPr>
            <a:normAutofit/>
          </a:bodyPr>
          <a:lstStyle>
            <a:lvl1pPr marL="0" indent="0">
              <a:buNone/>
              <a:defRPr sz="1200" b="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pt-BR" err="1"/>
              <a:t>Subtitle</a:t>
            </a:r>
            <a:endParaRPr lang="pt-BR"/>
          </a:p>
        </p:txBody>
      </p:sp>
      <p:pic>
        <p:nvPicPr>
          <p:cNvPr id="47" name="Picture 1">
            <a:extLst>
              <a:ext uri="{FF2B5EF4-FFF2-40B4-BE49-F238E27FC236}">
                <a16:creationId xmlns:a16="http://schemas.microsoft.com/office/drawing/2014/main" id="{1AE60A0A-C487-A0D0-BFC6-FF6959A8809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979925" y="4535141"/>
            <a:ext cx="719307" cy="235074"/>
          </a:xfrm>
          <a:prstGeom prst="rect">
            <a:avLst/>
          </a:prstGeom>
        </p:spPr>
      </p:pic>
      <p:sp>
        <p:nvSpPr>
          <p:cNvPr id="48" name="CaixaDeTexto 1">
            <a:extLst>
              <a:ext uri="{FF2B5EF4-FFF2-40B4-BE49-F238E27FC236}">
                <a16:creationId xmlns:a16="http://schemas.microsoft.com/office/drawing/2014/main" id="{25EF48D2-563B-E9D2-407D-DA9B95639CB8}"/>
              </a:ext>
            </a:extLst>
          </p:cNvPr>
          <p:cNvSpPr txBox="1"/>
          <p:nvPr userDrawn="1"/>
        </p:nvSpPr>
        <p:spPr>
          <a:xfrm>
            <a:off x="721270" y="4571886"/>
            <a:ext cx="2403222" cy="184666"/>
          </a:xfrm>
          <a:prstGeom prst="rect">
            <a:avLst/>
          </a:prstGeom>
          <a:noFill/>
        </p:spPr>
        <p:txBody>
          <a:bodyPr wrap="none" rtlCol="0">
            <a:spAutoFit/>
          </a:bodyPr>
          <a:lstStyle/>
          <a:p>
            <a:r>
              <a:rPr lang="pt-BR" sz="600" b="1" dirty="0">
                <a:solidFill>
                  <a:schemeClr val="bg1">
                    <a:lumMod val="50000"/>
                  </a:schemeClr>
                </a:solidFill>
              </a:rPr>
              <a:t>ME PRINCIPLES  </a:t>
            </a:r>
            <a:r>
              <a:rPr lang="pt-BR" sz="600" dirty="0">
                <a:solidFill>
                  <a:schemeClr val="bg1">
                    <a:lumMod val="75000"/>
                  </a:schemeClr>
                </a:solidFill>
              </a:rPr>
              <a:t>OWNING – INTERACTING – AS A PERSON – ELEVATING</a:t>
            </a:r>
          </a:p>
        </p:txBody>
      </p:sp>
      <p:pic>
        <p:nvPicPr>
          <p:cNvPr id="49" name="Imagem 2">
            <a:extLst>
              <a:ext uri="{FF2B5EF4-FFF2-40B4-BE49-F238E27FC236}">
                <a16:creationId xmlns:a16="http://schemas.microsoft.com/office/drawing/2014/main" id="{9CA1489A-E094-FE46-EC1B-CAFD13AC3A57}"/>
              </a:ext>
            </a:extLst>
          </p:cNvPr>
          <p:cNvPicPr>
            <a:picLocks noChangeAspect="1"/>
          </p:cNvPicPr>
          <p:nvPr userDrawn="1"/>
        </p:nvPicPr>
        <p:blipFill>
          <a:blip r:embed="rId3"/>
          <a:srcRect/>
          <a:stretch/>
        </p:blipFill>
        <p:spPr>
          <a:xfrm>
            <a:off x="442037" y="4535327"/>
            <a:ext cx="235510" cy="234703"/>
          </a:xfrm>
          <a:prstGeom prst="rect">
            <a:avLst/>
          </a:prstGeom>
        </p:spPr>
      </p:pic>
      <p:sp>
        <p:nvSpPr>
          <p:cNvPr id="50" name="Atraso 1">
            <a:extLst>
              <a:ext uri="{FF2B5EF4-FFF2-40B4-BE49-F238E27FC236}">
                <a16:creationId xmlns:a16="http://schemas.microsoft.com/office/drawing/2014/main" id="{CECF8C73-2040-28E8-0A94-80B897F816C2}"/>
              </a:ext>
            </a:extLst>
          </p:cNvPr>
          <p:cNvSpPr/>
          <p:nvPr userDrawn="1"/>
        </p:nvSpPr>
        <p:spPr>
          <a:xfrm rot="10800000">
            <a:off x="4938605" y="4535141"/>
            <a:ext cx="159362" cy="235073"/>
          </a:xfrm>
          <a:prstGeom prst="flowChartDelay">
            <a:avLst/>
          </a:prstGeom>
          <a:solidFill>
            <a:srgbClr val="ED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1" name="Retângulo 2">
            <a:extLst>
              <a:ext uri="{FF2B5EF4-FFF2-40B4-BE49-F238E27FC236}">
                <a16:creationId xmlns:a16="http://schemas.microsoft.com/office/drawing/2014/main" id="{BA3D425D-EB87-9B45-9275-D572D4B3942C}"/>
              </a:ext>
            </a:extLst>
          </p:cNvPr>
          <p:cNvSpPr/>
          <p:nvPr userDrawn="1"/>
        </p:nvSpPr>
        <p:spPr>
          <a:xfrm>
            <a:off x="5089134" y="4535142"/>
            <a:ext cx="586757" cy="235073"/>
          </a:xfrm>
          <a:prstGeom prst="rect">
            <a:avLst/>
          </a:prstGeom>
          <a:solidFill>
            <a:srgbClr val="ED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2" name="Dados Armazenados 3">
            <a:extLst>
              <a:ext uri="{FF2B5EF4-FFF2-40B4-BE49-F238E27FC236}">
                <a16:creationId xmlns:a16="http://schemas.microsoft.com/office/drawing/2014/main" id="{FDDD49F6-B3C4-2178-58B3-BA8009A16379}"/>
              </a:ext>
            </a:extLst>
          </p:cNvPr>
          <p:cNvSpPr/>
          <p:nvPr userDrawn="1"/>
        </p:nvSpPr>
        <p:spPr>
          <a:xfrm>
            <a:off x="5500123" y="4535142"/>
            <a:ext cx="390840" cy="235073"/>
          </a:xfrm>
          <a:prstGeom prst="flowChartOnlineStorage">
            <a:avLst/>
          </a:prstGeom>
          <a:solidFill>
            <a:srgbClr val="ED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3" name="Atraso 4">
            <a:extLst>
              <a:ext uri="{FF2B5EF4-FFF2-40B4-BE49-F238E27FC236}">
                <a16:creationId xmlns:a16="http://schemas.microsoft.com/office/drawing/2014/main" id="{7ADC3B4A-BA71-0DDA-50F4-DE0942F74A20}"/>
              </a:ext>
            </a:extLst>
          </p:cNvPr>
          <p:cNvSpPr/>
          <p:nvPr userDrawn="1"/>
        </p:nvSpPr>
        <p:spPr>
          <a:xfrm rot="10800000">
            <a:off x="5873681" y="4535141"/>
            <a:ext cx="159362" cy="235073"/>
          </a:xfrm>
          <a:prstGeom prst="flowChartDelay">
            <a:avLst/>
          </a:prstGeom>
          <a:solidFill>
            <a:srgbClr val="006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4" name="Retângulo 5">
            <a:extLst>
              <a:ext uri="{FF2B5EF4-FFF2-40B4-BE49-F238E27FC236}">
                <a16:creationId xmlns:a16="http://schemas.microsoft.com/office/drawing/2014/main" id="{C37D0177-7AE5-1A63-69E9-CAC5BEEC1620}"/>
              </a:ext>
            </a:extLst>
          </p:cNvPr>
          <p:cNvSpPr/>
          <p:nvPr userDrawn="1"/>
        </p:nvSpPr>
        <p:spPr>
          <a:xfrm>
            <a:off x="6024210" y="4535142"/>
            <a:ext cx="586757" cy="235073"/>
          </a:xfrm>
          <a:prstGeom prst="rect">
            <a:avLst/>
          </a:prstGeom>
          <a:solidFill>
            <a:srgbClr val="006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5" name="Dados Armazenados 7">
            <a:extLst>
              <a:ext uri="{FF2B5EF4-FFF2-40B4-BE49-F238E27FC236}">
                <a16:creationId xmlns:a16="http://schemas.microsoft.com/office/drawing/2014/main" id="{A6EAC1DC-655F-0826-482B-5404F6F14379}"/>
              </a:ext>
            </a:extLst>
          </p:cNvPr>
          <p:cNvSpPr/>
          <p:nvPr userDrawn="1"/>
        </p:nvSpPr>
        <p:spPr>
          <a:xfrm>
            <a:off x="6435199" y="4535142"/>
            <a:ext cx="390840" cy="235073"/>
          </a:xfrm>
          <a:prstGeom prst="flowChartOnlineStorage">
            <a:avLst/>
          </a:prstGeom>
          <a:solidFill>
            <a:srgbClr val="006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6" name="Atraso 8">
            <a:extLst>
              <a:ext uri="{FF2B5EF4-FFF2-40B4-BE49-F238E27FC236}">
                <a16:creationId xmlns:a16="http://schemas.microsoft.com/office/drawing/2014/main" id="{F09BC860-A176-EC82-475F-56E0209E4EA2}"/>
              </a:ext>
            </a:extLst>
          </p:cNvPr>
          <p:cNvSpPr/>
          <p:nvPr userDrawn="1"/>
        </p:nvSpPr>
        <p:spPr>
          <a:xfrm rot="10800000">
            <a:off x="6797425" y="4535141"/>
            <a:ext cx="159362" cy="235073"/>
          </a:xfrm>
          <a:prstGeom prst="flowChartDelay">
            <a:avLst/>
          </a:prstGeom>
          <a:solidFill>
            <a:srgbClr val="008C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7" name="Retângulo 19">
            <a:extLst>
              <a:ext uri="{FF2B5EF4-FFF2-40B4-BE49-F238E27FC236}">
                <a16:creationId xmlns:a16="http://schemas.microsoft.com/office/drawing/2014/main" id="{EF6E4A40-0156-F262-EB37-644E1499C9AD}"/>
              </a:ext>
            </a:extLst>
          </p:cNvPr>
          <p:cNvSpPr/>
          <p:nvPr userDrawn="1"/>
        </p:nvSpPr>
        <p:spPr>
          <a:xfrm>
            <a:off x="6947953" y="4535142"/>
            <a:ext cx="586757" cy="235073"/>
          </a:xfrm>
          <a:prstGeom prst="rect">
            <a:avLst/>
          </a:prstGeom>
          <a:solidFill>
            <a:srgbClr val="008C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8" name="Dados Armazenados 20">
            <a:extLst>
              <a:ext uri="{FF2B5EF4-FFF2-40B4-BE49-F238E27FC236}">
                <a16:creationId xmlns:a16="http://schemas.microsoft.com/office/drawing/2014/main" id="{4A37BBDD-CAAA-7B76-7FE9-71EEB0A8F58B}"/>
              </a:ext>
            </a:extLst>
          </p:cNvPr>
          <p:cNvSpPr/>
          <p:nvPr userDrawn="1"/>
        </p:nvSpPr>
        <p:spPr>
          <a:xfrm>
            <a:off x="7358942" y="4535142"/>
            <a:ext cx="390840" cy="235073"/>
          </a:xfrm>
          <a:prstGeom prst="flowChartOnlineStorage">
            <a:avLst/>
          </a:prstGeom>
          <a:solidFill>
            <a:srgbClr val="008C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59" name="Dados Armazenados 21">
            <a:extLst>
              <a:ext uri="{FF2B5EF4-FFF2-40B4-BE49-F238E27FC236}">
                <a16:creationId xmlns:a16="http://schemas.microsoft.com/office/drawing/2014/main" id="{90D9B9BF-04D0-074C-F526-F7D0FF0EC840}"/>
              </a:ext>
            </a:extLst>
          </p:cNvPr>
          <p:cNvSpPr/>
          <p:nvPr userDrawn="1"/>
        </p:nvSpPr>
        <p:spPr>
          <a:xfrm>
            <a:off x="4559575" y="4535142"/>
            <a:ext cx="390840" cy="235073"/>
          </a:xfrm>
          <a:prstGeom prst="flowChartOnlineStorage">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60" name="Atraso 22">
            <a:extLst>
              <a:ext uri="{FF2B5EF4-FFF2-40B4-BE49-F238E27FC236}">
                <a16:creationId xmlns:a16="http://schemas.microsoft.com/office/drawing/2014/main" id="{605EE7A6-FFB7-571C-C19A-A6CA14163E71}"/>
              </a:ext>
            </a:extLst>
          </p:cNvPr>
          <p:cNvSpPr/>
          <p:nvPr userDrawn="1"/>
        </p:nvSpPr>
        <p:spPr>
          <a:xfrm rot="10800000">
            <a:off x="4067035" y="4535141"/>
            <a:ext cx="159362" cy="235073"/>
          </a:xfrm>
          <a:prstGeom prst="flowChartDelay">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61" name="Retângulo 23">
            <a:extLst>
              <a:ext uri="{FF2B5EF4-FFF2-40B4-BE49-F238E27FC236}">
                <a16:creationId xmlns:a16="http://schemas.microsoft.com/office/drawing/2014/main" id="{053F79B3-9451-B46E-FF3F-A24920C787FE}"/>
              </a:ext>
            </a:extLst>
          </p:cNvPr>
          <p:cNvSpPr/>
          <p:nvPr userDrawn="1"/>
        </p:nvSpPr>
        <p:spPr>
          <a:xfrm>
            <a:off x="4217564" y="4535142"/>
            <a:ext cx="586757" cy="235073"/>
          </a:xfrm>
          <a:prstGeom prst="rect">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sp>
        <p:nvSpPr>
          <p:cNvPr id="2" name="Espaço Reservado para Número de Slide 5">
            <a:extLst>
              <a:ext uri="{FF2B5EF4-FFF2-40B4-BE49-F238E27FC236}">
                <a16:creationId xmlns:a16="http://schemas.microsoft.com/office/drawing/2014/main" id="{E4601FAD-ABB0-E4A9-F80F-3815D5745513}"/>
              </a:ext>
            </a:extLst>
          </p:cNvPr>
          <p:cNvSpPr txBox="1">
            <a:spLocks/>
          </p:cNvSpPr>
          <p:nvPr userDrawn="1"/>
        </p:nvSpPr>
        <p:spPr>
          <a:xfrm>
            <a:off x="3530875" y="4869657"/>
            <a:ext cx="2057400" cy="273844"/>
          </a:xfrm>
          <a:prstGeom prst="rect">
            <a:avLst/>
          </a:prstGeom>
        </p:spPr>
        <p:txBody>
          <a:bodyPr vert="horz" lIns="68580" tIns="34290" rIns="68580" bIns="34290" rtlCol="0" anchor="ctr"/>
          <a:lstStyle>
            <a:defPPr>
              <a:defRPr lang="pt-BR"/>
            </a:defPPr>
            <a:lvl1pPr marL="0" algn="ct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 dirty="0"/>
              <a:t>Olin Confidential    |   </a:t>
            </a:r>
            <a:fld id="{8200C8D0-40C1-43ED-B2AF-EA5B33CA95AB}" type="slidenum">
              <a:rPr lang="en-US" sz="750" smtClean="0"/>
              <a:pPr/>
              <a:t>‹#›</a:t>
            </a:fld>
            <a:r>
              <a:rPr lang="en-US" sz="750" dirty="0"/>
              <a:t>  </a:t>
            </a:r>
          </a:p>
        </p:txBody>
      </p:sp>
    </p:spTree>
    <p:extLst>
      <p:ext uri="{BB962C8B-B14F-4D97-AF65-F5344CB8AC3E}">
        <p14:creationId xmlns:p14="http://schemas.microsoft.com/office/powerpoint/2010/main" val="1815585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588680"/>
          </a:xfrm>
          <a:prstGeom prst="rect">
            <a:avLst/>
          </a:prstGeom>
        </p:spPr>
        <p:txBody>
          <a:bodyPr vert="horz" lIns="91440" tIns="45720" rIns="91440" bIns="45720" rtlCol="0" anchor="ctr">
            <a:normAutofit/>
          </a:bodyPr>
          <a:lstStyle/>
          <a:p>
            <a:r>
              <a:rPr lang="en-US" dirty="0"/>
              <a:t>Click to edit the Master title</a:t>
            </a:r>
          </a:p>
        </p:txBody>
      </p:sp>
      <p:sp>
        <p:nvSpPr>
          <p:cNvPr id="3" name="Text Placeholder 2"/>
          <p:cNvSpPr>
            <a:spLocks noGrp="1"/>
          </p:cNvSpPr>
          <p:nvPr>
            <p:ph type="body" idx="1"/>
          </p:nvPr>
        </p:nvSpPr>
        <p:spPr>
          <a:xfrm>
            <a:off x="457200" y="1038226"/>
            <a:ext cx="8229600" cy="3293885"/>
          </a:xfrm>
          <a:prstGeom prst="rect">
            <a:avLst/>
          </a:prstGeom>
        </p:spPr>
        <p:txBody>
          <a:bodyPr vert="horz" lIns="91440" tIns="45720" rIns="91440" bIns="45720" rtlCol="0">
            <a:normAutofit/>
          </a:bodyPr>
          <a:lstStyle/>
          <a:p>
            <a:pPr marL="228600" lvl="0" indent="-228600" algn="l" defTabSz="914400" rtl="0" eaLnBrk="1" latinLnBrk="0" hangingPunct="1">
              <a:lnSpc>
                <a:spcPct val="90000"/>
              </a:lnSpc>
              <a:spcBef>
                <a:spcPts val="600"/>
              </a:spcBef>
              <a:spcAft>
                <a:spcPts val="600"/>
              </a:spcAft>
              <a:buFont typeface="Arial" panose="020B0604020202020204" pitchFamily="34" charset="0"/>
              <a:buChar char="•"/>
            </a:pPr>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457200" y="4745480"/>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02B0339-AE07-4CE3-B338-A4EFED78CE92}" type="slidenum">
              <a:rPr lang="en-US" smtClean="0"/>
              <a:pPr/>
              <a:t>‹#›</a:t>
            </a:fld>
            <a:endParaRPr lang="en-US" dirty="0"/>
          </a:p>
        </p:txBody>
      </p:sp>
      <p:cxnSp>
        <p:nvCxnSpPr>
          <p:cNvPr id="8" name="Straight Connector 7"/>
          <p:cNvCxnSpPr/>
          <p:nvPr userDrawn="1"/>
        </p:nvCxnSpPr>
        <p:spPr>
          <a:xfrm>
            <a:off x="348343" y="794658"/>
            <a:ext cx="84473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38FF5FCE-ABA6-4865-B3BB-8C11F2B0D1BC}"/>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7248666" y="4522093"/>
            <a:ext cx="1438133" cy="513895"/>
          </a:xfrm>
          <a:prstGeom prst="rect">
            <a:avLst/>
          </a:prstGeom>
        </p:spPr>
      </p:pic>
    </p:spTree>
    <p:extLst>
      <p:ext uri="{BB962C8B-B14F-4D97-AF65-F5344CB8AC3E}">
        <p14:creationId xmlns:p14="http://schemas.microsoft.com/office/powerpoint/2010/main" val="2503328425"/>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60" r:id="rId3"/>
    <p:sldLayoutId id="2147483662" r:id="rId4"/>
    <p:sldLayoutId id="2147483657" r:id="rId5"/>
    <p:sldLayoutId id="2147483675" r:id="rId6"/>
    <p:sldLayoutId id="2147483658" r:id="rId7"/>
    <p:sldLayoutId id="2147483654" r:id="rId8"/>
    <p:sldLayoutId id="2147483655" r:id="rId9"/>
    <p:sldLayoutId id="2147483676" r:id="rId10"/>
    <p:sldLayoutId id="2147483677" r:id="rId11"/>
    <p:sldLayoutId id="2147483678" r:id="rId12"/>
    <p:sldLayoutId id="2147483679" r:id="rId13"/>
  </p:sldLayoutIdLst>
  <p:hf hdr="0" ftr="0" dt="0"/>
  <p:txStyles>
    <p:titleStyle>
      <a:lvl1pPr algn="l" defTabSz="914400" rtl="0" eaLnBrk="1" latinLnBrk="0" hangingPunct="1">
        <a:spcBef>
          <a:spcPct val="0"/>
        </a:spcBef>
        <a:buNone/>
        <a:defRPr sz="2800" kern="1200" baseline="0">
          <a:solidFill>
            <a:schemeClr val="accent1"/>
          </a:solidFill>
          <a:latin typeface="Trebuchet MS" panose="020B0603020202020204" pitchFamily="34" charset="0"/>
          <a:ea typeface="+mj-ea"/>
          <a:cs typeface="+mj-cs"/>
        </a:defRPr>
      </a:lvl1pPr>
    </p:titleStyle>
    <p:bodyStyle>
      <a:lvl1pPr marL="342900" indent="-342900" algn="l" defTabSz="914400" rtl="0" eaLnBrk="1" latinLnBrk="0" hangingPunct="1">
        <a:lnSpc>
          <a:spcPct val="90000"/>
        </a:lnSpc>
        <a:spcBef>
          <a:spcPts val="600"/>
        </a:spcBef>
        <a:spcAft>
          <a:spcPts val="600"/>
        </a:spcAft>
        <a:buFont typeface="Arial" panose="020B0604020202020204" pitchFamily="34" charset="0"/>
        <a:buChar char="•"/>
        <a:defRPr lang="en-US" sz="1800" kern="1200" dirty="0" smtClean="0">
          <a:solidFill>
            <a:schemeClr val="tx1"/>
          </a:solidFill>
          <a:latin typeface="+mn-lt"/>
          <a:ea typeface="+mn-ea"/>
          <a:cs typeface="+mn-cs"/>
        </a:defRPr>
      </a:lvl1pPr>
      <a:lvl2pPr marL="565150" indent="-285750" algn="l" defTabSz="914400" rtl="0" eaLnBrk="1" latinLnBrk="0" hangingPunct="1">
        <a:lnSpc>
          <a:spcPct val="9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8.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2025 Q1 Ocasnet Meeting</a:t>
            </a:r>
          </a:p>
        </p:txBody>
      </p:sp>
    </p:spTree>
    <p:extLst>
      <p:ext uri="{BB962C8B-B14F-4D97-AF65-F5344CB8AC3E}">
        <p14:creationId xmlns:p14="http://schemas.microsoft.com/office/powerpoint/2010/main" val="1984038878"/>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E364E7-86B3-8B19-0BE7-A7777863B4EF}"/>
              </a:ext>
            </a:extLst>
          </p:cNvPr>
          <p:cNvSpPr>
            <a:spLocks noGrp="1"/>
          </p:cNvSpPr>
          <p:nvPr>
            <p:ph type="title"/>
          </p:nvPr>
        </p:nvSpPr>
        <p:spPr/>
        <p:txBody>
          <a:bodyPr/>
          <a:lstStyle/>
          <a:p>
            <a:r>
              <a:rPr lang="en-US" dirty="0"/>
              <a:t>Please Scan the QR code for attendance</a:t>
            </a:r>
          </a:p>
        </p:txBody>
      </p:sp>
      <p:sp>
        <p:nvSpPr>
          <p:cNvPr id="2" name="Slide Number Placeholder 1">
            <a:extLst>
              <a:ext uri="{FF2B5EF4-FFF2-40B4-BE49-F238E27FC236}">
                <a16:creationId xmlns:a16="http://schemas.microsoft.com/office/drawing/2014/main" id="{24FA50AC-EB77-BBA9-609E-82635F1C7074}"/>
              </a:ext>
            </a:extLst>
          </p:cNvPr>
          <p:cNvSpPr>
            <a:spLocks noGrp="1"/>
          </p:cNvSpPr>
          <p:nvPr>
            <p:ph type="sldNum" sz="quarter" idx="12"/>
          </p:nvPr>
        </p:nvSpPr>
        <p:spPr/>
        <p:txBody>
          <a:bodyPr/>
          <a:lstStyle/>
          <a:p>
            <a:fld id="{602B0339-AE07-4CE3-B338-A4EFED78CE92}" type="slidenum">
              <a:rPr lang="en-US" smtClean="0"/>
              <a:pPr/>
              <a:t>2</a:t>
            </a:fld>
            <a:endParaRPr lang="en-US" dirty="0"/>
          </a:p>
        </p:txBody>
      </p:sp>
      <p:pic>
        <p:nvPicPr>
          <p:cNvPr id="6" name="Picture 5">
            <a:extLst>
              <a:ext uri="{FF2B5EF4-FFF2-40B4-BE49-F238E27FC236}">
                <a16:creationId xmlns:a16="http://schemas.microsoft.com/office/drawing/2014/main" id="{ECA0548D-0518-4E03-3F22-C105EB97C2F3}"/>
              </a:ext>
            </a:extLst>
          </p:cNvPr>
          <p:cNvPicPr>
            <a:picLocks noChangeAspect="1"/>
          </p:cNvPicPr>
          <p:nvPr/>
        </p:nvPicPr>
        <p:blipFill>
          <a:blip r:embed="rId3"/>
          <a:stretch>
            <a:fillRect/>
          </a:stretch>
        </p:blipFill>
        <p:spPr>
          <a:xfrm>
            <a:off x="2195513" y="1149579"/>
            <a:ext cx="3821830" cy="3760558"/>
          </a:xfrm>
          <a:prstGeom prst="rect">
            <a:avLst/>
          </a:prstGeom>
        </p:spPr>
      </p:pic>
    </p:spTree>
    <p:extLst>
      <p:ext uri="{BB962C8B-B14F-4D97-AF65-F5344CB8AC3E}">
        <p14:creationId xmlns:p14="http://schemas.microsoft.com/office/powerpoint/2010/main" val="1376906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1C8E32-DFFB-4D6E-B185-9F04F52A4D23}"/>
              </a:ext>
            </a:extLst>
          </p:cNvPr>
          <p:cNvSpPr>
            <a:spLocks noGrp="1"/>
          </p:cNvSpPr>
          <p:nvPr>
            <p:ph type="title"/>
          </p:nvPr>
        </p:nvSpPr>
        <p:spPr/>
        <p:txBody>
          <a:bodyPr/>
          <a:lstStyle/>
          <a:p>
            <a:r>
              <a:rPr lang="en-US" dirty="0"/>
              <a:t>Agenda</a:t>
            </a:r>
          </a:p>
        </p:txBody>
      </p:sp>
      <p:sp>
        <p:nvSpPr>
          <p:cNvPr id="6" name="Content Placeholder 5">
            <a:extLst>
              <a:ext uri="{FF2B5EF4-FFF2-40B4-BE49-F238E27FC236}">
                <a16:creationId xmlns:a16="http://schemas.microsoft.com/office/drawing/2014/main" id="{7380D6A0-D725-45FF-8416-37CE4BD87D72}"/>
              </a:ext>
            </a:extLst>
          </p:cNvPr>
          <p:cNvSpPr>
            <a:spLocks noGrp="1"/>
          </p:cNvSpPr>
          <p:nvPr>
            <p:ph idx="1"/>
          </p:nvPr>
        </p:nvSpPr>
        <p:spPr>
          <a:xfrm>
            <a:off x="457200" y="1000126"/>
            <a:ext cx="8229600" cy="3745353"/>
          </a:xfrm>
        </p:spPr>
        <p:txBody>
          <a:bodyPr>
            <a:normAutofit fontScale="62500" lnSpcReduction="20000"/>
          </a:bodyPr>
          <a:lstStyle/>
          <a:p>
            <a:r>
              <a:rPr lang="en-US" sz="1900" dirty="0"/>
              <a:t>Introduction 				All		2 Min</a:t>
            </a:r>
          </a:p>
          <a:p>
            <a:r>
              <a:rPr lang="en-US" sz="1900" dirty="0"/>
              <a:t>Site update/reminder from TSCA 			Lori 		5 min</a:t>
            </a:r>
          </a:p>
          <a:p>
            <a:r>
              <a:rPr lang="en-US" sz="1900" dirty="0"/>
              <a:t>Event Score Card 2024 </a:t>
            </a:r>
          </a:p>
          <a:p>
            <a:pPr lvl="1"/>
            <a:r>
              <a:rPr lang="en-US" sz="1900" dirty="0"/>
              <a:t>Epoxy Scaffold finding			Ray		5 min</a:t>
            </a:r>
          </a:p>
          <a:p>
            <a:pPr lvl="1"/>
            <a:r>
              <a:rPr lang="en-US" sz="1900" dirty="0"/>
              <a:t>Scaffolding Egress Requirements			Israel		5 Min</a:t>
            </a:r>
          </a:p>
          <a:p>
            <a:pPr lvl="1"/>
            <a:r>
              <a:rPr lang="en-US" sz="1900" dirty="0"/>
              <a:t>Scaffolding Best </a:t>
            </a:r>
            <a:r>
              <a:rPr lang="en-US" sz="1900" dirty="0" err="1"/>
              <a:t>Practises</a:t>
            </a:r>
            <a:r>
              <a:rPr lang="en-US" sz="1900" dirty="0"/>
              <a:t>			Bobby		5 Min</a:t>
            </a:r>
          </a:p>
          <a:p>
            <a:r>
              <a:rPr lang="en-US" sz="1900" dirty="0"/>
              <a:t>Procurement Path Forward		   	Taylor Richards	15 Min</a:t>
            </a:r>
          </a:p>
          <a:p>
            <a:r>
              <a:rPr lang="en-US" sz="1900" dirty="0"/>
              <a:t>MOC Changes  				Chase 		10 min</a:t>
            </a:r>
          </a:p>
          <a:p>
            <a:r>
              <a:rPr lang="en-US" sz="1900" dirty="0"/>
              <a:t>Upcoming Trainings        				Todd		5 min</a:t>
            </a:r>
          </a:p>
          <a:p>
            <a:r>
              <a:rPr lang="en-US" sz="1900" dirty="0"/>
              <a:t>Chlorine Institute update – </a:t>
            </a:r>
            <a:r>
              <a:rPr lang="en-US" sz="1900" dirty="0" err="1"/>
              <a:t>ManHours</a:t>
            </a:r>
            <a:r>
              <a:rPr lang="en-US" sz="1900" dirty="0"/>
              <a:t>			Todd		5 Min</a:t>
            </a:r>
          </a:p>
          <a:p>
            <a:r>
              <a:rPr lang="en-US" sz="1900" dirty="0"/>
              <a:t>Leadership Corner				Bill/Tim	 	10 Min</a:t>
            </a:r>
          </a:p>
          <a:p>
            <a:r>
              <a:rPr lang="en-US" sz="1900" dirty="0"/>
              <a:t>Contractor Survey				Bobby 		1 min</a:t>
            </a:r>
          </a:p>
          <a:p>
            <a:r>
              <a:rPr lang="en-US" sz="1900" dirty="0"/>
              <a:t>Conclusion	</a:t>
            </a:r>
          </a:p>
          <a:p>
            <a:endParaRPr lang="en-US" dirty="0"/>
          </a:p>
          <a:p>
            <a:pPr marL="0" indent="0">
              <a:buNone/>
            </a:pPr>
            <a:endParaRPr lang="en-US" dirty="0"/>
          </a:p>
        </p:txBody>
      </p:sp>
      <p:sp>
        <p:nvSpPr>
          <p:cNvPr id="7" name="Slide Number Placeholder 6">
            <a:extLst>
              <a:ext uri="{FF2B5EF4-FFF2-40B4-BE49-F238E27FC236}">
                <a16:creationId xmlns:a16="http://schemas.microsoft.com/office/drawing/2014/main" id="{6A2D0509-6079-4DA4-A67E-8FB282256AE6}"/>
              </a:ext>
            </a:extLst>
          </p:cNvPr>
          <p:cNvSpPr>
            <a:spLocks noGrp="1"/>
          </p:cNvSpPr>
          <p:nvPr>
            <p:ph type="sldNum" sz="quarter" idx="12"/>
          </p:nvPr>
        </p:nvSpPr>
        <p:spPr/>
        <p:txBody>
          <a:bodyPr/>
          <a:lstStyle/>
          <a:p>
            <a:fld id="{602B0339-AE07-4CE3-B338-A4EFED78CE92}" type="slidenum">
              <a:rPr lang="en-US" smtClean="0"/>
              <a:pPr/>
              <a:t>3</a:t>
            </a:fld>
            <a:endParaRPr lang="en-US" dirty="0"/>
          </a:p>
        </p:txBody>
      </p:sp>
    </p:spTree>
    <p:extLst>
      <p:ext uri="{BB962C8B-B14F-4D97-AF65-F5344CB8AC3E}">
        <p14:creationId xmlns:p14="http://schemas.microsoft.com/office/powerpoint/2010/main" val="3171179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76E5-31CF-4C4D-0252-BFCD9A084BB6}"/>
              </a:ext>
            </a:extLst>
          </p:cNvPr>
          <p:cNvSpPr>
            <a:spLocks noGrp="1"/>
          </p:cNvSpPr>
          <p:nvPr>
            <p:ph type="ctrTitle"/>
          </p:nvPr>
        </p:nvSpPr>
        <p:spPr>
          <a:xfrm>
            <a:off x="986119" y="551329"/>
            <a:ext cx="7540322" cy="2196353"/>
          </a:xfrm>
        </p:spPr>
        <p:txBody>
          <a:bodyPr anchor="b">
            <a:normAutofit/>
          </a:bodyPr>
          <a:lstStyle/>
          <a:p>
            <a:pPr algn="l"/>
            <a:r>
              <a:rPr lang="en-US" dirty="0">
                <a:solidFill>
                  <a:srgbClr val="FFFFFF"/>
                </a:solidFill>
              </a:rPr>
              <a:t>TSCA Reminder </a:t>
            </a:r>
          </a:p>
        </p:txBody>
      </p:sp>
      <p:sp>
        <p:nvSpPr>
          <p:cNvPr id="3" name="Subtitle 2">
            <a:extLst>
              <a:ext uri="{FF2B5EF4-FFF2-40B4-BE49-F238E27FC236}">
                <a16:creationId xmlns:a16="http://schemas.microsoft.com/office/drawing/2014/main" id="{BB7B88A5-9907-855C-AEAC-775831264DBC}"/>
              </a:ext>
            </a:extLst>
          </p:cNvPr>
          <p:cNvSpPr>
            <a:spLocks noGrp="1"/>
          </p:cNvSpPr>
          <p:nvPr>
            <p:ph type="subTitle" idx="1"/>
          </p:nvPr>
        </p:nvSpPr>
        <p:spPr>
          <a:xfrm>
            <a:off x="1021978" y="2747682"/>
            <a:ext cx="7504463" cy="1093694"/>
          </a:xfrm>
        </p:spPr>
        <p:txBody>
          <a:bodyPr anchor="ctr">
            <a:normAutofit fontScale="92500" lnSpcReduction="20000"/>
          </a:bodyPr>
          <a:lstStyle/>
          <a:p>
            <a:pPr algn="l"/>
            <a:r>
              <a:rPr lang="en-US" dirty="0"/>
              <a:t>Asbestos Standard under TSCA</a:t>
            </a:r>
          </a:p>
          <a:p>
            <a:pPr algn="l"/>
            <a:r>
              <a:rPr lang="en-US" dirty="0"/>
              <a:t>Methylene Chloride</a:t>
            </a:r>
          </a:p>
          <a:p>
            <a:pPr algn="l"/>
            <a:r>
              <a:rPr lang="en-US" dirty="0"/>
              <a:t>Silica Construction </a:t>
            </a:r>
          </a:p>
        </p:txBody>
      </p:sp>
      <p:sp>
        <p:nvSpPr>
          <p:cNvPr id="4" name="TextBox 3">
            <a:extLst>
              <a:ext uri="{FF2B5EF4-FFF2-40B4-BE49-F238E27FC236}">
                <a16:creationId xmlns:a16="http://schemas.microsoft.com/office/drawing/2014/main" id="{C840D632-57B5-B690-9D59-EE726BBC6552}"/>
              </a:ext>
            </a:extLst>
          </p:cNvPr>
          <p:cNvSpPr txBox="1"/>
          <p:nvPr/>
        </p:nvSpPr>
        <p:spPr>
          <a:xfrm>
            <a:off x="159488" y="4827181"/>
            <a:ext cx="1509824" cy="307777"/>
          </a:xfrm>
          <a:prstGeom prst="rect">
            <a:avLst/>
          </a:prstGeom>
          <a:noFill/>
        </p:spPr>
        <p:txBody>
          <a:bodyPr wrap="square" rtlCol="0">
            <a:spAutoFit/>
          </a:bodyPr>
          <a:lstStyle/>
          <a:p>
            <a:r>
              <a:rPr lang="en-US" sz="1400" i="1" dirty="0"/>
              <a:t>Lori Zemen</a:t>
            </a:r>
          </a:p>
        </p:txBody>
      </p:sp>
    </p:spTree>
    <p:extLst>
      <p:ext uri="{BB962C8B-B14F-4D97-AF65-F5344CB8AC3E}">
        <p14:creationId xmlns:p14="http://schemas.microsoft.com/office/powerpoint/2010/main" val="151577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AA4084-A691-DDB6-A546-E3C8B1FE022C}"/>
              </a:ext>
            </a:extLst>
          </p:cNvPr>
          <p:cNvSpPr txBox="1"/>
          <p:nvPr/>
        </p:nvSpPr>
        <p:spPr>
          <a:xfrm>
            <a:off x="571352" y="262647"/>
            <a:ext cx="3485178" cy="1218390"/>
          </a:xfrm>
          <a:prstGeom prst="rect">
            <a:avLst/>
          </a:prstGeom>
        </p:spPr>
        <p:txBody>
          <a:bodyPr vert="horz" lIns="68580" tIns="34290" rIns="68580" bIns="34290" rtlCol="0" anchor="ctr">
            <a:normAutofit/>
          </a:bodyPr>
          <a:lstStyle/>
          <a:p>
            <a:pPr>
              <a:lnSpc>
                <a:spcPct val="90000"/>
              </a:lnSpc>
              <a:spcBef>
                <a:spcPct val="0"/>
              </a:spcBef>
              <a:spcAft>
                <a:spcPts val="450"/>
              </a:spcAft>
            </a:pPr>
            <a:r>
              <a:rPr lang="en-US" sz="3000" dirty="0">
                <a:latin typeface="+mj-lt"/>
                <a:ea typeface="+mj-ea"/>
                <a:cs typeface="+mj-cs"/>
              </a:rPr>
              <a:t>TSCA Methylene Chloride</a:t>
            </a:r>
          </a:p>
        </p:txBody>
      </p:sp>
      <p:sp>
        <p:nvSpPr>
          <p:cNvPr id="4" name="TextBox 3">
            <a:extLst>
              <a:ext uri="{FF2B5EF4-FFF2-40B4-BE49-F238E27FC236}">
                <a16:creationId xmlns:a16="http://schemas.microsoft.com/office/drawing/2014/main" id="{2A512733-1796-96ED-A012-53ABE3EC85B3}"/>
              </a:ext>
            </a:extLst>
          </p:cNvPr>
          <p:cNvSpPr txBox="1"/>
          <p:nvPr/>
        </p:nvSpPr>
        <p:spPr>
          <a:xfrm>
            <a:off x="571352" y="1201783"/>
            <a:ext cx="3856957" cy="3565479"/>
          </a:xfrm>
          <a:prstGeom prst="rect">
            <a:avLst/>
          </a:prstGeom>
        </p:spPr>
        <p:txBody>
          <a:bodyPr vert="horz" lIns="68580" tIns="34290" rIns="68580" bIns="34290" rtlCol="0" anchor="ctr">
            <a:normAutofit/>
          </a:bodyPr>
          <a:lstStyle/>
          <a:p>
            <a:pPr indent="-171450">
              <a:lnSpc>
                <a:spcPct val="90000"/>
              </a:lnSpc>
              <a:spcAft>
                <a:spcPts val="450"/>
              </a:spcAft>
              <a:buFont typeface="Arial" panose="020B0604020202020204" pitchFamily="34" charset="0"/>
              <a:buChar char="•"/>
            </a:pPr>
            <a:r>
              <a:rPr lang="en-US" sz="1500" dirty="0"/>
              <a:t>Olin Manufactures Methylene Chloride.  Any contractor work in Olin Units where Methylene Chloride may present a potential exposure will need to follow the TSCA Methylene Chloride standard</a:t>
            </a:r>
            <a:r>
              <a:rPr lang="en-US" sz="1500"/>
              <a:t>. </a:t>
            </a:r>
          </a:p>
          <a:p>
            <a:pPr indent="-171450">
              <a:lnSpc>
                <a:spcPct val="90000"/>
              </a:lnSpc>
              <a:spcAft>
                <a:spcPts val="450"/>
              </a:spcAft>
              <a:buFont typeface="Arial" panose="020B0604020202020204" pitchFamily="34" charset="0"/>
              <a:buChar char="•"/>
            </a:pPr>
            <a:endParaRPr lang="en-US" sz="1500" dirty="0"/>
          </a:p>
          <a:p>
            <a:pPr indent="-171450">
              <a:lnSpc>
                <a:spcPct val="90000"/>
              </a:lnSpc>
              <a:spcAft>
                <a:spcPts val="450"/>
              </a:spcAft>
              <a:buFont typeface="Arial" panose="020B0604020202020204" pitchFamily="34" charset="0"/>
              <a:buChar char="•"/>
            </a:pPr>
            <a:r>
              <a:rPr lang="en-US" sz="1500" dirty="0"/>
              <a:t>Initial monitoring due by May 5, 2025</a:t>
            </a:r>
          </a:p>
          <a:p>
            <a:pPr indent="-171450">
              <a:lnSpc>
                <a:spcPct val="90000"/>
              </a:lnSpc>
              <a:spcAft>
                <a:spcPts val="450"/>
              </a:spcAft>
              <a:buFont typeface="Arial" panose="020B0604020202020204" pitchFamily="34" charset="0"/>
              <a:buChar char="•"/>
            </a:pPr>
            <a:endParaRPr lang="en-US" sz="1500" dirty="0"/>
          </a:p>
          <a:p>
            <a:pPr indent="-171450">
              <a:lnSpc>
                <a:spcPct val="90000"/>
              </a:lnSpc>
              <a:spcAft>
                <a:spcPts val="450"/>
              </a:spcAft>
              <a:buFont typeface="Arial" panose="020B0604020202020204" pitchFamily="34" charset="0"/>
              <a:buChar char="•"/>
            </a:pPr>
            <a:r>
              <a:rPr lang="en-US" sz="1500" dirty="0"/>
              <a:t>Company responsibility, not Olin.  If Over ECEL, Olin will work to help develop the WCPP </a:t>
            </a:r>
          </a:p>
        </p:txBody>
      </p:sp>
      <p:pic>
        <p:nvPicPr>
          <p:cNvPr id="31" name="Picture 30" descr="Chemical formulae are written on paper">
            <a:extLst>
              <a:ext uri="{FF2B5EF4-FFF2-40B4-BE49-F238E27FC236}">
                <a16:creationId xmlns:a16="http://schemas.microsoft.com/office/drawing/2014/main" id="{48A414B7-CC1F-6805-084E-8F1AA3414482}"/>
              </a:ext>
            </a:extLst>
          </p:cNvPr>
          <p:cNvPicPr>
            <a:picLocks noChangeAspect="1"/>
          </p:cNvPicPr>
          <p:nvPr/>
        </p:nvPicPr>
        <p:blipFill>
          <a:blip r:embed="rId2"/>
          <a:srcRect l="24744" r="25200"/>
          <a:stretch/>
        </p:blipFill>
        <p:spPr>
          <a:xfrm>
            <a:off x="4572000" y="1"/>
            <a:ext cx="4577119" cy="5143500"/>
          </a:xfrm>
          <a:prstGeom prst="rect">
            <a:avLst/>
          </a:prstGeom>
        </p:spPr>
      </p:pic>
    </p:spTree>
    <p:extLst>
      <p:ext uri="{BB962C8B-B14F-4D97-AF65-F5344CB8AC3E}">
        <p14:creationId xmlns:p14="http://schemas.microsoft.com/office/powerpoint/2010/main" val="381516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2024 Event scorecard Review</a:t>
            </a:r>
          </a:p>
        </p:txBody>
      </p:sp>
    </p:spTree>
    <p:extLst>
      <p:ext uri="{BB962C8B-B14F-4D97-AF65-F5344CB8AC3E}">
        <p14:creationId xmlns:p14="http://schemas.microsoft.com/office/powerpoint/2010/main" val="4212812125"/>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0D2C0-B0C4-F93A-19A7-E622C2C89E0D}"/>
              </a:ext>
            </a:extLst>
          </p:cNvPr>
          <p:cNvSpPr>
            <a:spLocks noGrp="1"/>
          </p:cNvSpPr>
          <p:nvPr>
            <p:ph type="title"/>
          </p:nvPr>
        </p:nvSpPr>
        <p:spPr/>
        <p:txBody>
          <a:bodyPr/>
          <a:lstStyle/>
          <a:p>
            <a:r>
              <a:rPr lang="en-US" dirty="0"/>
              <a:t>2024 Event Scorecard Site</a:t>
            </a:r>
          </a:p>
        </p:txBody>
      </p:sp>
      <p:sp>
        <p:nvSpPr>
          <p:cNvPr id="3" name="Content Placeholder 2">
            <a:extLst>
              <a:ext uri="{FF2B5EF4-FFF2-40B4-BE49-F238E27FC236}">
                <a16:creationId xmlns:a16="http://schemas.microsoft.com/office/drawing/2014/main" id="{3EB7553F-C56F-7BC3-09DA-8836CC4CB5C5}"/>
              </a:ext>
            </a:extLst>
          </p:cNvPr>
          <p:cNvSpPr>
            <a:spLocks noGrp="1"/>
          </p:cNvSpPr>
          <p:nvPr>
            <p:ph idx="1"/>
          </p:nvPr>
        </p:nvSpPr>
        <p:spPr/>
        <p:txBody>
          <a:bodyPr/>
          <a:lstStyle/>
          <a:p>
            <a:r>
              <a:rPr lang="en-US" dirty="0"/>
              <a:t>Event reviews </a:t>
            </a:r>
          </a:p>
          <a:p>
            <a:pPr lvl="1"/>
            <a:endParaRPr lang="en-US" dirty="0"/>
          </a:p>
        </p:txBody>
      </p:sp>
      <p:sp>
        <p:nvSpPr>
          <p:cNvPr id="4" name="Slide Number Placeholder 3">
            <a:extLst>
              <a:ext uri="{FF2B5EF4-FFF2-40B4-BE49-F238E27FC236}">
                <a16:creationId xmlns:a16="http://schemas.microsoft.com/office/drawing/2014/main" id="{8AE6B17B-EE7A-032E-8AAF-3C995F55DA91}"/>
              </a:ext>
            </a:extLst>
          </p:cNvPr>
          <p:cNvSpPr>
            <a:spLocks noGrp="1"/>
          </p:cNvSpPr>
          <p:nvPr>
            <p:ph type="sldNum" sz="quarter" idx="12"/>
          </p:nvPr>
        </p:nvSpPr>
        <p:spPr/>
        <p:txBody>
          <a:bodyPr/>
          <a:lstStyle/>
          <a:p>
            <a:fld id="{602B0339-AE07-4CE3-B338-A4EFED78CE92}" type="slidenum">
              <a:rPr lang="en-US" smtClean="0"/>
              <a:pPr/>
              <a:t>7</a:t>
            </a:fld>
            <a:endParaRPr lang="en-US" dirty="0"/>
          </a:p>
        </p:txBody>
      </p:sp>
      <p:graphicFrame>
        <p:nvGraphicFramePr>
          <p:cNvPr id="9" name="Table 8">
            <a:extLst>
              <a:ext uri="{FF2B5EF4-FFF2-40B4-BE49-F238E27FC236}">
                <a16:creationId xmlns:a16="http://schemas.microsoft.com/office/drawing/2014/main" id="{5477365D-BF3E-C9A1-DAF7-AD7396D05349}"/>
              </a:ext>
            </a:extLst>
          </p:cNvPr>
          <p:cNvGraphicFramePr>
            <a:graphicFrameLocks noGrp="1"/>
          </p:cNvGraphicFramePr>
          <p:nvPr>
            <p:extLst>
              <p:ext uri="{D42A27DB-BD31-4B8C-83A1-F6EECF244321}">
                <p14:modId xmlns:p14="http://schemas.microsoft.com/office/powerpoint/2010/main" val="3885278557"/>
              </p:ext>
            </p:extLst>
          </p:nvPr>
        </p:nvGraphicFramePr>
        <p:xfrm>
          <a:off x="771831" y="1500169"/>
          <a:ext cx="6096000" cy="2560320"/>
        </p:xfrm>
        <a:graphic>
          <a:graphicData uri="http://schemas.openxmlformats.org/drawingml/2006/table">
            <a:tbl>
              <a:tblPr firstRow="1" bandRow="1">
                <a:tableStyleId>{5940675A-B579-460E-94D1-54222C63F5DA}</a:tableStyleId>
              </a:tblPr>
              <a:tblGrid>
                <a:gridCol w="1056968">
                  <a:extLst>
                    <a:ext uri="{9D8B030D-6E8A-4147-A177-3AD203B41FA5}">
                      <a16:colId xmlns:a16="http://schemas.microsoft.com/office/drawing/2014/main" val="2018577479"/>
                    </a:ext>
                  </a:extLst>
                </a:gridCol>
                <a:gridCol w="5039032">
                  <a:extLst>
                    <a:ext uri="{9D8B030D-6E8A-4147-A177-3AD203B41FA5}">
                      <a16:colId xmlns:a16="http://schemas.microsoft.com/office/drawing/2014/main" val="3180258430"/>
                    </a:ext>
                  </a:extLst>
                </a:gridCol>
              </a:tblGrid>
              <a:tr h="370840">
                <a:tc>
                  <a:txBody>
                    <a:bodyPr/>
                    <a:lstStyle/>
                    <a:p>
                      <a:r>
                        <a:rPr lang="en-US" dirty="0"/>
                        <a:t>3-12-24</a:t>
                      </a:r>
                    </a:p>
                  </a:txBody>
                  <a:tcPr/>
                </a:tc>
                <a:tc>
                  <a:txBody>
                    <a:bodyPr/>
                    <a:lstStyle/>
                    <a:p>
                      <a:r>
                        <a:rPr lang="en-US" dirty="0"/>
                        <a:t>Sliding angle iron onto rack and finger caught between – broken finger</a:t>
                      </a:r>
                    </a:p>
                  </a:txBody>
                  <a:tcPr/>
                </a:tc>
                <a:extLst>
                  <a:ext uri="{0D108BD9-81ED-4DB2-BD59-A6C34878D82A}">
                    <a16:rowId xmlns:a16="http://schemas.microsoft.com/office/drawing/2014/main" val="288295036"/>
                  </a:ext>
                </a:extLst>
              </a:tr>
              <a:tr h="370840">
                <a:tc>
                  <a:txBody>
                    <a:bodyPr/>
                    <a:lstStyle/>
                    <a:p>
                      <a:r>
                        <a:rPr lang="en-US" dirty="0"/>
                        <a:t>3-17-24</a:t>
                      </a:r>
                    </a:p>
                  </a:txBody>
                  <a:tcPr/>
                </a:tc>
                <a:tc>
                  <a:txBody>
                    <a:bodyPr/>
                    <a:lstStyle/>
                    <a:p>
                      <a:r>
                        <a:rPr lang="en-US" dirty="0"/>
                        <a:t>Moving 150# valve by hand – Torn ligament/tendon in shoulder</a:t>
                      </a:r>
                    </a:p>
                  </a:txBody>
                  <a:tcPr/>
                </a:tc>
                <a:extLst>
                  <a:ext uri="{0D108BD9-81ED-4DB2-BD59-A6C34878D82A}">
                    <a16:rowId xmlns:a16="http://schemas.microsoft.com/office/drawing/2014/main" val="1059608664"/>
                  </a:ext>
                </a:extLst>
              </a:tr>
              <a:tr h="370840">
                <a:tc>
                  <a:txBody>
                    <a:bodyPr/>
                    <a:lstStyle/>
                    <a:p>
                      <a:r>
                        <a:rPr lang="en-US" dirty="0"/>
                        <a:t>5-6-24</a:t>
                      </a:r>
                    </a:p>
                  </a:txBody>
                  <a:tcPr/>
                </a:tc>
                <a:tc>
                  <a:txBody>
                    <a:bodyPr/>
                    <a:lstStyle/>
                    <a:p>
                      <a:r>
                        <a:rPr lang="en-US" dirty="0"/>
                        <a:t>600# roll of bags, tipped over landing on foot/ankle – Broke Foot </a:t>
                      </a:r>
                    </a:p>
                  </a:txBody>
                  <a:tcPr/>
                </a:tc>
                <a:extLst>
                  <a:ext uri="{0D108BD9-81ED-4DB2-BD59-A6C34878D82A}">
                    <a16:rowId xmlns:a16="http://schemas.microsoft.com/office/drawing/2014/main" val="2766041845"/>
                  </a:ext>
                </a:extLst>
              </a:tr>
              <a:tr h="370840">
                <a:tc>
                  <a:txBody>
                    <a:bodyPr/>
                    <a:lstStyle/>
                    <a:p>
                      <a:r>
                        <a:rPr lang="en-US" dirty="0"/>
                        <a:t>10-16-24</a:t>
                      </a:r>
                    </a:p>
                  </a:txBody>
                  <a:tcPr/>
                </a:tc>
                <a:tc>
                  <a:txBody>
                    <a:bodyPr/>
                    <a:lstStyle/>
                    <a:p>
                      <a:r>
                        <a:rPr lang="en-US" dirty="0"/>
                        <a:t>Tighten bolt on compressor with wrench – Wrench Slipped – Chipped Tooth</a:t>
                      </a:r>
                    </a:p>
                  </a:txBody>
                  <a:tcPr/>
                </a:tc>
                <a:extLst>
                  <a:ext uri="{0D108BD9-81ED-4DB2-BD59-A6C34878D82A}">
                    <a16:rowId xmlns:a16="http://schemas.microsoft.com/office/drawing/2014/main" val="2807950566"/>
                  </a:ext>
                </a:extLst>
              </a:tr>
            </a:tbl>
          </a:graphicData>
        </a:graphic>
      </p:graphicFrame>
    </p:spTree>
    <p:extLst>
      <p:ext uri="{BB962C8B-B14F-4D97-AF65-F5344CB8AC3E}">
        <p14:creationId xmlns:p14="http://schemas.microsoft.com/office/powerpoint/2010/main" val="811871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Scaffold LER epoxy review</a:t>
            </a:r>
            <a:br>
              <a:rPr lang="en-US" dirty="0"/>
            </a:br>
            <a:endParaRPr lang="en-US" dirty="0"/>
          </a:p>
        </p:txBody>
      </p:sp>
    </p:spTree>
    <p:extLst>
      <p:ext uri="{BB962C8B-B14F-4D97-AF65-F5344CB8AC3E}">
        <p14:creationId xmlns:p14="http://schemas.microsoft.com/office/powerpoint/2010/main" val="3045686177"/>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6117" y="1261613"/>
            <a:ext cx="3062956" cy="1565695"/>
          </a:xfrm>
        </p:spPr>
        <p:txBody>
          <a:bodyPr>
            <a:noAutofit/>
          </a:bodyPr>
          <a:lstStyle/>
          <a:p>
            <a:r>
              <a:rPr lang="en-US" sz="2700" dirty="0">
                <a:latin typeface="Times New Roman" panose="02020603050405020304" pitchFamily="18" charset="0"/>
                <a:cs typeface="Times New Roman" panose="02020603050405020304" pitchFamily="18" charset="0"/>
              </a:rPr>
              <a:t>Audit Findings and  Scaffold Construction</a:t>
            </a:r>
          </a:p>
        </p:txBody>
      </p:sp>
    </p:spTree>
    <p:extLst>
      <p:ext uri="{BB962C8B-B14F-4D97-AF65-F5344CB8AC3E}">
        <p14:creationId xmlns:p14="http://schemas.microsoft.com/office/powerpoint/2010/main" val="2430184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C0A9C-CAE0-6177-1915-320FC9A0A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02B0D-3D0D-475F-81AC-FBAC66C298A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Osha Minimum Requirements</a:t>
            </a:r>
          </a:p>
        </p:txBody>
      </p:sp>
      <p:sp>
        <p:nvSpPr>
          <p:cNvPr id="4" name="Content Placeholder 2">
            <a:extLst>
              <a:ext uri="{FF2B5EF4-FFF2-40B4-BE49-F238E27FC236}">
                <a16:creationId xmlns:a16="http://schemas.microsoft.com/office/drawing/2014/main" id="{B9A87A3A-A2E8-7B4D-FB8A-011A81B83874}"/>
              </a:ext>
            </a:extLst>
          </p:cNvPr>
          <p:cNvSpPr txBox="1">
            <a:spLocks/>
          </p:cNvSpPr>
          <p:nvPr/>
        </p:nvSpPr>
        <p:spPr>
          <a:xfrm>
            <a:off x="1485900" y="1200151"/>
            <a:ext cx="6172200" cy="3394472"/>
          </a:xfrm>
          <a:prstGeom prst="rect">
            <a:avLst/>
          </a:prstGeom>
        </p:spPr>
        <p:txBody>
          <a:bodyPr>
            <a:normAutofit/>
          </a:bodyPr>
          <a:lstStyle>
            <a:lvl1pPr marL="342900" indent="-342900" algn="l" defTabSz="914400" rtl="0" eaLnBrk="1" latinLnBrk="0" hangingPunct="1">
              <a:lnSpc>
                <a:spcPct val="90000"/>
              </a:lnSpc>
              <a:spcBef>
                <a:spcPts val="60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1pPr>
            <a:lvl2pPr marL="742950" indent="-285750"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hangingPunct="0">
              <a:buNone/>
            </a:pPr>
            <a:r>
              <a:rPr lang="en-US" sz="135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29 CFR 1910.36- Design and Construction Requirements for Exit Routes (g)(2)&amp;(4)</a:t>
            </a:r>
            <a:endParaRPr lang="en-US" sz="1350" dirty="0">
              <a:latin typeface="Arial" panose="020B0604020202020204" pitchFamily="34" charset="0"/>
              <a:ea typeface="Times New Roman" panose="02020603050405020304" pitchFamily="18" charset="0"/>
              <a:cs typeface="Times New Roman" panose="02020603050405020304" pitchFamily="18" charset="0"/>
            </a:endParaRPr>
          </a:p>
          <a:p>
            <a:pPr marL="0" hangingPunct="0"/>
            <a:r>
              <a:rPr lang="en-US" sz="135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(g) An exit route must meet minimum height and width requirements.</a:t>
            </a:r>
            <a:endParaRPr lang="en-US" sz="1350" dirty="0">
              <a:latin typeface="Arial" panose="020B0604020202020204" pitchFamily="34" charset="0"/>
              <a:ea typeface="Times New Roman" panose="02020603050405020304" pitchFamily="18" charset="0"/>
              <a:cs typeface="Times New Roman" panose="02020603050405020304" pitchFamily="18" charset="0"/>
            </a:endParaRPr>
          </a:p>
          <a:p>
            <a:pPr marL="0" hangingPunct="0"/>
            <a:r>
              <a:rPr lang="en-US" sz="135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 An exit access must be at least 28 inches (71.1 cm) wide at all points. Where there is only one exit access leading to an exit or exit discharge, the width of the exit and exit discharge must be at least equal to the width of the exit access.</a:t>
            </a:r>
            <a:endParaRPr lang="en-US" sz="1350" dirty="0">
              <a:latin typeface="Arial" panose="020B0604020202020204" pitchFamily="34" charset="0"/>
              <a:ea typeface="Times New Roman" panose="02020603050405020304" pitchFamily="18" charset="0"/>
              <a:cs typeface="Times New Roman" panose="02020603050405020304" pitchFamily="18" charset="0"/>
            </a:endParaRPr>
          </a:p>
          <a:p>
            <a:r>
              <a:rPr lang="en-US" sz="1350" dirty="0">
                <a:solidFill>
                  <a:srgbClr val="000000"/>
                </a:solidFill>
                <a:latin typeface="Calibri" panose="020F0502020204030204" pitchFamily="34" charset="0"/>
                <a:ea typeface="Times New Roman" panose="02020603050405020304" pitchFamily="18" charset="0"/>
              </a:rPr>
              <a:t>(4) Objects that project into the exit route must not reduce the width of the exit route to less than the minimum width requirements for exit routes.</a:t>
            </a:r>
            <a:endParaRPr lang="en-US" sz="15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572C370-B3C4-DC93-DD6D-EA1D86C1C5C5}"/>
              </a:ext>
            </a:extLst>
          </p:cNvPr>
          <p:cNvSpPr txBox="1"/>
          <p:nvPr/>
        </p:nvSpPr>
        <p:spPr>
          <a:xfrm>
            <a:off x="4050323" y="4888523"/>
            <a:ext cx="1025769" cy="300082"/>
          </a:xfrm>
          <a:prstGeom prst="rect">
            <a:avLst/>
          </a:prstGeom>
          <a:noFill/>
        </p:spPr>
        <p:txBody>
          <a:bodyPr wrap="square" rtlCol="0">
            <a:spAutoFit/>
          </a:bodyPr>
          <a:lstStyle/>
          <a:p>
            <a:r>
              <a:rPr lang="en-US" sz="1350" dirty="0"/>
              <a:t>Ray</a:t>
            </a:r>
          </a:p>
        </p:txBody>
      </p:sp>
    </p:spTree>
    <p:extLst>
      <p:ext uri="{BB962C8B-B14F-4D97-AF65-F5344CB8AC3E}">
        <p14:creationId xmlns:p14="http://schemas.microsoft.com/office/powerpoint/2010/main" val="3526741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Audit Findings</a:t>
            </a:r>
          </a:p>
        </p:txBody>
      </p:sp>
      <p:sp>
        <p:nvSpPr>
          <p:cNvPr id="4" name="Content Placeholder 2"/>
          <p:cNvSpPr txBox="1">
            <a:spLocks/>
          </p:cNvSpPr>
          <p:nvPr/>
        </p:nvSpPr>
        <p:spPr>
          <a:xfrm>
            <a:off x="1485900" y="1200151"/>
            <a:ext cx="6172200" cy="3394472"/>
          </a:xfrm>
          <a:prstGeom prst="rect">
            <a:avLst/>
          </a:prstGeom>
        </p:spPr>
        <p:txBody>
          <a:bodyPr>
            <a:normAutofit/>
          </a:bodyPr>
          <a:lstStyle>
            <a:lvl1pPr marL="342900" indent="-342900" algn="l" defTabSz="914400" rtl="0" eaLnBrk="1" latinLnBrk="0" hangingPunct="1">
              <a:lnSpc>
                <a:spcPct val="90000"/>
              </a:lnSpc>
              <a:spcBef>
                <a:spcPts val="60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1pPr>
            <a:lvl2pPr marL="742950" indent="-285750"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Clr>
                <a:schemeClr val="accent1"/>
              </a:buClr>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Scaffolding erected was blocking exit paths where the width of the path was less that 15 inches in several places, </a:t>
            </a:r>
            <a:r>
              <a:rPr lang="en-US" sz="1500" b="1" u="sng" dirty="0">
                <a:latin typeface="Times New Roman" panose="02020603050405020304" pitchFamily="18" charset="0"/>
                <a:cs typeface="Times New Roman" panose="02020603050405020304" pitchFamily="18" charset="0"/>
              </a:rPr>
              <a:t>not at least 28 inches as required</a:t>
            </a:r>
            <a:r>
              <a:rPr lang="en-US" sz="1500" dirty="0">
                <a:latin typeface="Times New Roman" panose="02020603050405020304" pitchFamily="18" charset="0"/>
                <a:cs typeface="Times New Roman" panose="02020603050405020304" pitchFamily="18" charset="0"/>
              </a:rPr>
              <a:t>, limiting the ability for personnel to access stairways on either side of the decks for the purpose of emergency egress.</a:t>
            </a:r>
          </a:p>
          <a:p>
            <a:pPr lvl="1">
              <a:buClr>
                <a:schemeClr val="accent1"/>
              </a:buClr>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A portable fire extinguisher was blocked by scaffolding installed on the top deck.</a:t>
            </a:r>
          </a:p>
          <a:p>
            <a:pPr lvl="1">
              <a:buClr>
                <a:schemeClr val="accent1"/>
              </a:buClr>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Tank R-600A which has a radioactive source attached presented impact risk with scaffolding and leftover debris in close proximity to the reactor. </a:t>
            </a:r>
          </a:p>
        </p:txBody>
      </p:sp>
      <p:sp>
        <p:nvSpPr>
          <p:cNvPr id="3" name="TextBox 2">
            <a:extLst>
              <a:ext uri="{FF2B5EF4-FFF2-40B4-BE49-F238E27FC236}">
                <a16:creationId xmlns:a16="http://schemas.microsoft.com/office/drawing/2014/main" id="{9499404D-E43B-0B92-3614-8473A75C897B}"/>
              </a:ext>
            </a:extLst>
          </p:cNvPr>
          <p:cNvSpPr txBox="1"/>
          <p:nvPr/>
        </p:nvSpPr>
        <p:spPr>
          <a:xfrm>
            <a:off x="4050323" y="4888523"/>
            <a:ext cx="1025769" cy="300082"/>
          </a:xfrm>
          <a:prstGeom prst="rect">
            <a:avLst/>
          </a:prstGeom>
          <a:noFill/>
        </p:spPr>
        <p:txBody>
          <a:bodyPr wrap="square" rtlCol="0">
            <a:spAutoFit/>
          </a:bodyPr>
          <a:lstStyle/>
          <a:p>
            <a:r>
              <a:rPr lang="en-US" sz="1350" dirty="0"/>
              <a:t>Israel</a:t>
            </a:r>
          </a:p>
        </p:txBody>
      </p:sp>
    </p:spTree>
    <p:extLst>
      <p:ext uri="{BB962C8B-B14F-4D97-AF65-F5344CB8AC3E}">
        <p14:creationId xmlns:p14="http://schemas.microsoft.com/office/powerpoint/2010/main" val="2959564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D3EB1-CD2A-544C-8A2B-30BF8AB4B9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B4FF0-F9B4-7B5E-F10C-BBB268E928B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Pics</a:t>
            </a:r>
          </a:p>
        </p:txBody>
      </p:sp>
      <p:pic>
        <p:nvPicPr>
          <p:cNvPr id="7" name="Picture 6">
            <a:extLst>
              <a:ext uri="{FF2B5EF4-FFF2-40B4-BE49-F238E27FC236}">
                <a16:creationId xmlns:a16="http://schemas.microsoft.com/office/drawing/2014/main" id="{3DC4DF57-8E92-767D-5E9C-6253EDE062AC}"/>
              </a:ext>
            </a:extLst>
          </p:cNvPr>
          <p:cNvPicPr>
            <a:picLocks noChangeAspect="1"/>
          </p:cNvPicPr>
          <p:nvPr/>
        </p:nvPicPr>
        <p:blipFill>
          <a:blip r:embed="rId2"/>
          <a:stretch>
            <a:fillRect/>
          </a:stretch>
        </p:blipFill>
        <p:spPr>
          <a:xfrm>
            <a:off x="1199813" y="823603"/>
            <a:ext cx="3318339" cy="2184860"/>
          </a:xfrm>
          <a:prstGeom prst="rect">
            <a:avLst/>
          </a:prstGeom>
        </p:spPr>
      </p:pic>
      <p:pic>
        <p:nvPicPr>
          <p:cNvPr id="4" name="Picture 3">
            <a:extLst>
              <a:ext uri="{FF2B5EF4-FFF2-40B4-BE49-F238E27FC236}">
                <a16:creationId xmlns:a16="http://schemas.microsoft.com/office/drawing/2014/main" id="{0C266608-D3E4-E5E8-DFE6-F96E55AE4115}"/>
              </a:ext>
            </a:extLst>
          </p:cNvPr>
          <p:cNvPicPr>
            <a:picLocks noChangeAspect="1"/>
          </p:cNvPicPr>
          <p:nvPr/>
        </p:nvPicPr>
        <p:blipFill>
          <a:blip r:embed="rId3"/>
          <a:stretch>
            <a:fillRect/>
          </a:stretch>
        </p:blipFill>
        <p:spPr>
          <a:xfrm>
            <a:off x="4267919" y="2640267"/>
            <a:ext cx="3668383" cy="2420134"/>
          </a:xfrm>
          <a:prstGeom prst="rect">
            <a:avLst/>
          </a:prstGeom>
        </p:spPr>
      </p:pic>
      <p:sp>
        <p:nvSpPr>
          <p:cNvPr id="5" name="TextBox 4">
            <a:extLst>
              <a:ext uri="{FF2B5EF4-FFF2-40B4-BE49-F238E27FC236}">
                <a16:creationId xmlns:a16="http://schemas.microsoft.com/office/drawing/2014/main" id="{D93F93CF-8CDB-0897-5C8D-8D48E8022CDB}"/>
              </a:ext>
            </a:extLst>
          </p:cNvPr>
          <p:cNvSpPr txBox="1"/>
          <p:nvPr/>
        </p:nvSpPr>
        <p:spPr>
          <a:xfrm>
            <a:off x="1778524" y="3676641"/>
            <a:ext cx="2160917" cy="738664"/>
          </a:xfrm>
          <a:prstGeom prst="rect">
            <a:avLst/>
          </a:prstGeom>
          <a:noFill/>
        </p:spPr>
        <p:txBody>
          <a:bodyPr wrap="square" rtlCol="0">
            <a:spAutoFit/>
          </a:bodyPr>
          <a:lstStyle/>
          <a:p>
            <a:pPr algn="ctr"/>
            <a:r>
              <a:rPr lang="en-US" sz="2100" dirty="0"/>
              <a:t>Opening should be at least 28”.</a:t>
            </a:r>
          </a:p>
        </p:txBody>
      </p:sp>
      <p:sp>
        <p:nvSpPr>
          <p:cNvPr id="6" name="TextBox 5">
            <a:extLst>
              <a:ext uri="{FF2B5EF4-FFF2-40B4-BE49-F238E27FC236}">
                <a16:creationId xmlns:a16="http://schemas.microsoft.com/office/drawing/2014/main" id="{B0DDDA76-EAF6-3596-2D65-35D26C4F80A3}"/>
              </a:ext>
            </a:extLst>
          </p:cNvPr>
          <p:cNvSpPr txBox="1"/>
          <p:nvPr/>
        </p:nvSpPr>
        <p:spPr>
          <a:xfrm>
            <a:off x="4974610" y="1200452"/>
            <a:ext cx="2160917" cy="1061829"/>
          </a:xfrm>
          <a:prstGeom prst="rect">
            <a:avLst/>
          </a:prstGeom>
          <a:noFill/>
        </p:spPr>
        <p:txBody>
          <a:bodyPr wrap="square" rtlCol="0">
            <a:spAutoFit/>
          </a:bodyPr>
          <a:lstStyle/>
          <a:p>
            <a:pPr algn="ctr"/>
            <a:r>
              <a:rPr lang="en-US" sz="2100" dirty="0"/>
              <a:t>15” opening, not enough clearance.</a:t>
            </a:r>
          </a:p>
        </p:txBody>
      </p:sp>
    </p:spTree>
    <p:extLst>
      <p:ext uri="{BB962C8B-B14F-4D97-AF65-F5344CB8AC3E}">
        <p14:creationId xmlns:p14="http://schemas.microsoft.com/office/powerpoint/2010/main" val="93235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7BB81-666C-1A26-6F52-37FAFB945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87E36-694C-9880-D789-44EA2023831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Pics</a:t>
            </a:r>
          </a:p>
        </p:txBody>
      </p:sp>
      <p:pic>
        <p:nvPicPr>
          <p:cNvPr id="8" name="Picture 7">
            <a:extLst>
              <a:ext uri="{FF2B5EF4-FFF2-40B4-BE49-F238E27FC236}">
                <a16:creationId xmlns:a16="http://schemas.microsoft.com/office/drawing/2014/main" id="{02F9667E-6FE5-3BA9-784E-289ADE16C3F9}"/>
              </a:ext>
            </a:extLst>
          </p:cNvPr>
          <p:cNvPicPr>
            <a:picLocks noChangeAspect="1"/>
          </p:cNvPicPr>
          <p:nvPr/>
        </p:nvPicPr>
        <p:blipFill>
          <a:blip r:embed="rId2"/>
          <a:stretch>
            <a:fillRect/>
          </a:stretch>
        </p:blipFill>
        <p:spPr>
          <a:xfrm>
            <a:off x="1968476" y="863890"/>
            <a:ext cx="3121890" cy="4189203"/>
          </a:xfrm>
          <a:prstGeom prst="rect">
            <a:avLst/>
          </a:prstGeom>
        </p:spPr>
      </p:pic>
      <p:cxnSp>
        <p:nvCxnSpPr>
          <p:cNvPr id="4" name="Straight Connector 3">
            <a:extLst>
              <a:ext uri="{FF2B5EF4-FFF2-40B4-BE49-F238E27FC236}">
                <a16:creationId xmlns:a16="http://schemas.microsoft.com/office/drawing/2014/main" id="{4A0C0BDA-EFDD-019E-9920-3816E9C3056B}"/>
              </a:ext>
            </a:extLst>
          </p:cNvPr>
          <p:cNvCxnSpPr>
            <a:cxnSpLocks/>
          </p:cNvCxnSpPr>
          <p:nvPr/>
        </p:nvCxnSpPr>
        <p:spPr>
          <a:xfrm>
            <a:off x="3665764" y="3110593"/>
            <a:ext cx="56333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6BE14C4-49D8-FD6A-3F9A-16F734A2AD83}"/>
              </a:ext>
            </a:extLst>
          </p:cNvPr>
          <p:cNvSpPr/>
          <p:nvPr/>
        </p:nvSpPr>
        <p:spPr>
          <a:xfrm>
            <a:off x="4857750" y="1975758"/>
            <a:ext cx="1992086" cy="881743"/>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Opening should be at least 28”.</a:t>
            </a:r>
          </a:p>
        </p:txBody>
      </p:sp>
      <p:cxnSp>
        <p:nvCxnSpPr>
          <p:cNvPr id="10" name="Straight Arrow Connector 9">
            <a:extLst>
              <a:ext uri="{FF2B5EF4-FFF2-40B4-BE49-F238E27FC236}">
                <a16:creationId xmlns:a16="http://schemas.microsoft.com/office/drawing/2014/main" id="{E4DA0DB1-B2CF-E9B0-0425-AE0B8EEF20B3}"/>
              </a:ext>
            </a:extLst>
          </p:cNvPr>
          <p:cNvCxnSpPr>
            <a:cxnSpLocks/>
          </p:cNvCxnSpPr>
          <p:nvPr/>
        </p:nvCxnSpPr>
        <p:spPr>
          <a:xfrm flipH="1">
            <a:off x="4229100" y="2490108"/>
            <a:ext cx="734786" cy="4898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A101-8EE1-46AD-41C1-915483DCF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63A50-0910-9A2C-F42F-6D371D7DE45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Pics</a:t>
            </a:r>
          </a:p>
        </p:txBody>
      </p:sp>
      <p:sp>
        <p:nvSpPr>
          <p:cNvPr id="6" name="TextBox 5">
            <a:extLst>
              <a:ext uri="{FF2B5EF4-FFF2-40B4-BE49-F238E27FC236}">
                <a16:creationId xmlns:a16="http://schemas.microsoft.com/office/drawing/2014/main" id="{98BE2EC2-4CF3-FFB9-EF16-C79BE421CD15}"/>
              </a:ext>
            </a:extLst>
          </p:cNvPr>
          <p:cNvSpPr txBox="1"/>
          <p:nvPr/>
        </p:nvSpPr>
        <p:spPr>
          <a:xfrm>
            <a:off x="5421028" y="1459245"/>
            <a:ext cx="2160917" cy="1061829"/>
          </a:xfrm>
          <a:prstGeom prst="rect">
            <a:avLst/>
          </a:prstGeom>
          <a:noFill/>
        </p:spPr>
        <p:txBody>
          <a:bodyPr wrap="square" rtlCol="0">
            <a:spAutoFit/>
          </a:bodyPr>
          <a:lstStyle/>
          <a:p>
            <a:pPr algn="ctr"/>
            <a:r>
              <a:rPr lang="en-US" sz="2100" dirty="0"/>
              <a:t>Scaffold blocked fire extinguisher from being hung.</a:t>
            </a:r>
          </a:p>
        </p:txBody>
      </p:sp>
      <p:pic>
        <p:nvPicPr>
          <p:cNvPr id="8" name="Picture 7">
            <a:extLst>
              <a:ext uri="{FF2B5EF4-FFF2-40B4-BE49-F238E27FC236}">
                <a16:creationId xmlns:a16="http://schemas.microsoft.com/office/drawing/2014/main" id="{427BC828-EC52-82E1-8B48-A2E3154994BF}"/>
              </a:ext>
            </a:extLst>
          </p:cNvPr>
          <p:cNvPicPr>
            <a:picLocks noChangeAspect="1"/>
          </p:cNvPicPr>
          <p:nvPr/>
        </p:nvPicPr>
        <p:blipFill>
          <a:blip r:embed="rId2"/>
          <a:stretch>
            <a:fillRect/>
          </a:stretch>
        </p:blipFill>
        <p:spPr>
          <a:xfrm>
            <a:off x="1717332" y="834606"/>
            <a:ext cx="3418061" cy="4250666"/>
          </a:xfrm>
          <a:prstGeom prst="rect">
            <a:avLst/>
          </a:prstGeom>
        </p:spPr>
      </p:pic>
      <p:sp>
        <p:nvSpPr>
          <p:cNvPr id="9" name="Flowchart: Connector 8">
            <a:extLst>
              <a:ext uri="{FF2B5EF4-FFF2-40B4-BE49-F238E27FC236}">
                <a16:creationId xmlns:a16="http://schemas.microsoft.com/office/drawing/2014/main" id="{2B4D2772-B819-1D31-D889-5272A7A2AE96}"/>
              </a:ext>
            </a:extLst>
          </p:cNvPr>
          <p:cNvSpPr/>
          <p:nvPr/>
        </p:nvSpPr>
        <p:spPr>
          <a:xfrm rot="21343821">
            <a:off x="3361663" y="2290314"/>
            <a:ext cx="589235" cy="1332780"/>
          </a:xfrm>
          <a:prstGeom prst="flowChartConnector">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66559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41ED8-D928-35BA-C561-C0AF8ABEF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A98DA-CFCB-23FE-0B99-513B26CC41E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Pics</a:t>
            </a:r>
          </a:p>
        </p:txBody>
      </p:sp>
      <p:sp>
        <p:nvSpPr>
          <p:cNvPr id="6" name="TextBox 5">
            <a:extLst>
              <a:ext uri="{FF2B5EF4-FFF2-40B4-BE49-F238E27FC236}">
                <a16:creationId xmlns:a16="http://schemas.microsoft.com/office/drawing/2014/main" id="{CD353199-C1A4-32BA-A510-6905A056AB18}"/>
              </a:ext>
            </a:extLst>
          </p:cNvPr>
          <p:cNvSpPr txBox="1"/>
          <p:nvPr/>
        </p:nvSpPr>
        <p:spPr>
          <a:xfrm>
            <a:off x="5421028" y="1459244"/>
            <a:ext cx="2160917" cy="738664"/>
          </a:xfrm>
          <a:prstGeom prst="rect">
            <a:avLst/>
          </a:prstGeom>
          <a:noFill/>
        </p:spPr>
        <p:txBody>
          <a:bodyPr wrap="square" rtlCol="0">
            <a:spAutoFit/>
          </a:bodyPr>
          <a:lstStyle/>
          <a:p>
            <a:pPr algn="ctr"/>
            <a:r>
              <a:rPr lang="en-US" sz="2100" dirty="0"/>
              <a:t>Scaffold blocked fire extinguisher.</a:t>
            </a:r>
          </a:p>
        </p:txBody>
      </p:sp>
      <p:pic>
        <p:nvPicPr>
          <p:cNvPr id="4" name="Picture 3">
            <a:extLst>
              <a:ext uri="{FF2B5EF4-FFF2-40B4-BE49-F238E27FC236}">
                <a16:creationId xmlns:a16="http://schemas.microsoft.com/office/drawing/2014/main" id="{7C427924-B635-CD4A-68BF-E941AF92E475}"/>
              </a:ext>
            </a:extLst>
          </p:cNvPr>
          <p:cNvPicPr>
            <a:picLocks noChangeAspect="1"/>
          </p:cNvPicPr>
          <p:nvPr/>
        </p:nvPicPr>
        <p:blipFill>
          <a:blip r:embed="rId2"/>
          <a:stretch>
            <a:fillRect/>
          </a:stretch>
        </p:blipFill>
        <p:spPr>
          <a:xfrm>
            <a:off x="1448563" y="854015"/>
            <a:ext cx="5877930" cy="3758807"/>
          </a:xfrm>
          <a:prstGeom prst="rect">
            <a:avLst/>
          </a:prstGeom>
        </p:spPr>
      </p:pic>
      <p:sp>
        <p:nvSpPr>
          <p:cNvPr id="3" name="Oval 2">
            <a:extLst>
              <a:ext uri="{FF2B5EF4-FFF2-40B4-BE49-F238E27FC236}">
                <a16:creationId xmlns:a16="http://schemas.microsoft.com/office/drawing/2014/main" id="{8221867C-C213-B65E-1525-8E3467530E55}"/>
              </a:ext>
            </a:extLst>
          </p:cNvPr>
          <p:cNvSpPr/>
          <p:nvPr/>
        </p:nvSpPr>
        <p:spPr>
          <a:xfrm>
            <a:off x="3673928" y="1265465"/>
            <a:ext cx="1396094" cy="1404257"/>
          </a:xfrm>
          <a:prstGeom prst="ellipse">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2875640-15CB-7448-0DF6-C5500E44D285}"/>
              </a:ext>
            </a:extLst>
          </p:cNvPr>
          <p:cNvSpPr/>
          <p:nvPr/>
        </p:nvSpPr>
        <p:spPr>
          <a:xfrm>
            <a:off x="5355772" y="1069522"/>
            <a:ext cx="2160917" cy="1191986"/>
          </a:xfrm>
          <a:prstGeom prst="rect">
            <a:avLst/>
          </a:prstGeom>
          <a:solidFill>
            <a:schemeClr val="bg1"/>
          </a:solidFill>
          <a:ln>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latin typeface="Times New Roman" panose="02020603050405020304" pitchFamily="18" charset="0"/>
                <a:cs typeface="Times New Roman" panose="02020603050405020304" pitchFamily="18" charset="0"/>
              </a:rPr>
              <a:t>Scaffolding material near Radioactive Source.</a:t>
            </a:r>
            <a:endParaRPr lang="en-US" sz="1350" dirty="0">
              <a:solidFill>
                <a:schemeClr val="tx1"/>
              </a:solidFill>
            </a:endParaRPr>
          </a:p>
        </p:txBody>
      </p:sp>
    </p:spTree>
    <p:extLst>
      <p:ext uri="{BB962C8B-B14F-4D97-AF65-F5344CB8AC3E}">
        <p14:creationId xmlns:p14="http://schemas.microsoft.com/office/powerpoint/2010/main" val="845290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00200" y="400050"/>
            <a:ext cx="5829300" cy="1437377"/>
          </a:xfrm>
          <a:prstGeom prst="rect">
            <a:avLst/>
          </a:prstGeom>
        </p:spPr>
        <p:txBody>
          <a:bodyPr>
            <a:noAutofit/>
          </a:bodyPr>
          <a:lstStyle/>
          <a:p>
            <a:pPr algn="ctr" defTabSz="685800">
              <a:spcBef>
                <a:spcPct val="0"/>
              </a:spcBef>
              <a:defRPr/>
            </a:pPr>
            <a:r>
              <a:rPr lang="en-US" sz="4500" dirty="0">
                <a:latin typeface="Times New Roman" panose="02020603050405020304" pitchFamily="18" charset="0"/>
                <a:ea typeface="+mj-ea"/>
                <a:cs typeface="Times New Roman" panose="02020603050405020304" pitchFamily="18" charset="0"/>
              </a:rPr>
              <a:t>Scaffold Construction Design Considerations</a:t>
            </a:r>
          </a:p>
        </p:txBody>
      </p:sp>
      <p:cxnSp>
        <p:nvCxnSpPr>
          <p:cNvPr id="3" name="Straight Connector 2"/>
          <p:cNvCxnSpPr/>
          <p:nvPr/>
        </p:nvCxnSpPr>
        <p:spPr>
          <a:xfrm>
            <a:off x="3257550" y="2057400"/>
            <a:ext cx="2628900" cy="0"/>
          </a:xfrm>
          <a:prstGeom prst="line">
            <a:avLst/>
          </a:prstGeom>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1543050" y="2286000"/>
            <a:ext cx="6115050" cy="2308324"/>
          </a:xfrm>
          <a:prstGeom prst="rect">
            <a:avLst/>
          </a:prstGeom>
          <a:noFill/>
        </p:spPr>
        <p:txBody>
          <a:bodyPr wrap="square" rtlCol="0">
            <a:spAutoFit/>
          </a:bodyPr>
          <a:lstStyle/>
          <a:p>
            <a:pPr lvl="0" algn="ctr">
              <a:spcBef>
                <a:spcPct val="0"/>
              </a:spcBef>
              <a:defRPr/>
            </a:pPr>
            <a:r>
              <a:rPr lang="en-US" sz="3600" b="1" i="1" dirty="0">
                <a:solidFill>
                  <a:schemeClr val="accent1"/>
                </a:solidFill>
                <a:latin typeface="Times New Roman" panose="02020603050405020304" pitchFamily="18" charset="0"/>
                <a:ea typeface="+mj-ea"/>
                <a:cs typeface="Times New Roman" panose="02020603050405020304" pitchFamily="18" charset="0"/>
              </a:rPr>
              <a:t>We value </a:t>
            </a:r>
            <a:r>
              <a:rPr lang="en-US" sz="3600" b="1" i="1" u="sng" dirty="0">
                <a:solidFill>
                  <a:schemeClr val="accent1"/>
                </a:solidFill>
                <a:latin typeface="Times New Roman" panose="02020603050405020304" pitchFamily="18" charset="0"/>
                <a:ea typeface="+mj-ea"/>
                <a:cs typeface="Times New Roman" panose="02020603050405020304" pitchFamily="18" charset="0"/>
              </a:rPr>
              <a:t>safety</a:t>
            </a:r>
            <a:r>
              <a:rPr lang="en-US" sz="3600" b="1" i="1" dirty="0">
                <a:solidFill>
                  <a:schemeClr val="accent1"/>
                </a:solidFill>
                <a:latin typeface="Times New Roman" panose="02020603050405020304" pitchFamily="18" charset="0"/>
                <a:ea typeface="+mj-ea"/>
                <a:cs typeface="Times New Roman" panose="02020603050405020304" pitchFamily="18" charset="0"/>
              </a:rPr>
              <a:t> over compliance; if it can be constructed more safely, it should be !!</a:t>
            </a:r>
          </a:p>
        </p:txBody>
      </p:sp>
    </p:spTree>
    <p:extLst>
      <p:ext uri="{BB962C8B-B14F-4D97-AF65-F5344CB8AC3E}">
        <p14:creationId xmlns:p14="http://schemas.microsoft.com/office/powerpoint/2010/main" val="4223375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78105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Best Practices Design – Minimize Mud Sills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(board footings) in Walkway</a:t>
            </a:r>
          </a:p>
        </p:txBody>
      </p:sp>
      <p:pic>
        <p:nvPicPr>
          <p:cNvPr id="3" name="Picture 8" descr="C:\Users\u647790\Desktop\Show\s_DSC00251.JPG"/>
          <p:cNvPicPr>
            <a:picLocks noChangeAspect="1" noChangeArrowheads="1"/>
          </p:cNvPicPr>
          <p:nvPr/>
        </p:nvPicPr>
        <p:blipFill>
          <a:blip r:embed="rId2" cstate="print"/>
          <a:srcRect/>
          <a:stretch>
            <a:fillRect/>
          </a:stretch>
        </p:blipFill>
        <p:spPr bwMode="auto">
          <a:xfrm>
            <a:off x="1802920" y="3042967"/>
            <a:ext cx="2576513" cy="1705829"/>
          </a:xfrm>
          <a:prstGeom prst="rect">
            <a:avLst/>
          </a:prstGeom>
          <a:noFill/>
        </p:spPr>
      </p:pic>
      <p:pic>
        <p:nvPicPr>
          <p:cNvPr id="4" name="Picture 12" descr="C:\Users\u647790\Desktop\Show\s_DSC00263.JPG"/>
          <p:cNvPicPr>
            <a:picLocks noChangeAspect="1" noChangeArrowheads="1"/>
          </p:cNvPicPr>
          <p:nvPr/>
        </p:nvPicPr>
        <p:blipFill>
          <a:blip r:embed="rId3" cstate="print"/>
          <a:srcRect/>
          <a:stretch>
            <a:fillRect/>
          </a:stretch>
        </p:blipFill>
        <p:spPr bwMode="auto">
          <a:xfrm>
            <a:off x="4889021" y="3018802"/>
            <a:ext cx="2769080" cy="1668479"/>
          </a:xfrm>
          <a:prstGeom prst="rect">
            <a:avLst/>
          </a:prstGeom>
          <a:noFill/>
        </p:spPr>
      </p:pic>
      <p:pic>
        <p:nvPicPr>
          <p:cNvPr id="5" name="Picture 13" descr="C:\Users\u647790\Desktop\Show\s_DSC00253.JPG"/>
          <p:cNvPicPr>
            <a:picLocks noChangeAspect="1" noChangeArrowheads="1"/>
          </p:cNvPicPr>
          <p:nvPr/>
        </p:nvPicPr>
        <p:blipFill>
          <a:blip r:embed="rId4" cstate="print"/>
          <a:srcRect/>
          <a:stretch>
            <a:fillRect/>
          </a:stretch>
        </p:blipFill>
        <p:spPr bwMode="auto">
          <a:xfrm>
            <a:off x="5060471" y="871268"/>
            <a:ext cx="2782491" cy="1975112"/>
          </a:xfrm>
          <a:prstGeom prst="rect">
            <a:avLst/>
          </a:prstGeom>
          <a:noFill/>
        </p:spPr>
      </p:pic>
      <p:pic>
        <p:nvPicPr>
          <p:cNvPr id="6" name="Picture 15" descr="C:\Users\u647790\Desktop\Show\s_DSC00294.JPG"/>
          <p:cNvPicPr>
            <a:picLocks noChangeAspect="1" noChangeArrowheads="1"/>
          </p:cNvPicPr>
          <p:nvPr/>
        </p:nvPicPr>
        <p:blipFill>
          <a:blip r:embed="rId5" cstate="print"/>
          <a:srcRect/>
          <a:stretch>
            <a:fillRect/>
          </a:stretch>
        </p:blipFill>
        <p:spPr bwMode="auto">
          <a:xfrm>
            <a:off x="1288571" y="871268"/>
            <a:ext cx="3714750" cy="2089547"/>
          </a:xfrm>
          <a:prstGeom prst="rect">
            <a:avLst/>
          </a:prstGeom>
          <a:noFill/>
        </p:spPr>
      </p:pic>
      <p:sp>
        <p:nvSpPr>
          <p:cNvPr id="7" name="Down Arrow 6"/>
          <p:cNvSpPr/>
          <p:nvPr/>
        </p:nvSpPr>
        <p:spPr>
          <a:xfrm rot="3298740">
            <a:off x="3320553" y="1408205"/>
            <a:ext cx="242559" cy="482847"/>
          </a:xfrm>
          <a:prstGeom prst="downArrow">
            <a:avLst>
              <a:gd name="adj1" fmla="val 54914"/>
              <a:gd name="adj2"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8" name="Rounded Rectangle 7"/>
          <p:cNvSpPr/>
          <p:nvPr/>
        </p:nvSpPr>
        <p:spPr>
          <a:xfrm>
            <a:off x="3688871" y="928418"/>
            <a:ext cx="1200150" cy="8572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u="sng" dirty="0">
                <a:solidFill>
                  <a:schemeClr val="tx1"/>
                </a:solidFill>
                <a:latin typeface="Times New Roman" panose="02020603050405020304" pitchFamily="18" charset="0"/>
                <a:cs typeface="Times New Roman" panose="02020603050405020304" pitchFamily="18" charset="0"/>
              </a:rPr>
              <a:t>Undesired</a:t>
            </a:r>
            <a:r>
              <a:rPr lang="en-US" sz="1200" b="1" dirty="0">
                <a:solidFill>
                  <a:schemeClr val="tx1"/>
                </a:solidFill>
                <a:latin typeface="Times New Roman" panose="02020603050405020304" pitchFamily="18" charset="0"/>
                <a:cs typeface="Times New Roman" panose="02020603050405020304" pitchFamily="18" charset="0"/>
              </a:rPr>
              <a:t>: Tripping hazard at to of stairs !</a:t>
            </a:r>
          </a:p>
        </p:txBody>
      </p:sp>
      <p:sp>
        <p:nvSpPr>
          <p:cNvPr id="9" name="Rounded Rectangle 8"/>
          <p:cNvSpPr/>
          <p:nvPr/>
        </p:nvSpPr>
        <p:spPr>
          <a:xfrm>
            <a:off x="4431821" y="3443018"/>
            <a:ext cx="1428750" cy="9144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u="sng" dirty="0">
                <a:solidFill>
                  <a:schemeClr val="tx1"/>
                </a:solidFill>
                <a:latin typeface="Times New Roman" panose="02020603050405020304" pitchFamily="18" charset="0"/>
                <a:cs typeface="Times New Roman" panose="02020603050405020304" pitchFamily="18" charset="0"/>
              </a:rPr>
              <a:t>Undesired</a:t>
            </a:r>
            <a:r>
              <a:rPr lang="en-US" sz="1200" b="1" dirty="0">
                <a:solidFill>
                  <a:schemeClr val="tx1"/>
                </a:solidFill>
                <a:latin typeface="Times New Roman" panose="02020603050405020304" pitchFamily="18" charset="0"/>
                <a:cs typeface="Times New Roman" panose="02020603050405020304" pitchFamily="18" charset="0"/>
              </a:rPr>
              <a:t>: Tripping hazard outside each of these corners</a:t>
            </a:r>
          </a:p>
        </p:txBody>
      </p:sp>
      <p:sp>
        <p:nvSpPr>
          <p:cNvPr id="10" name="Down Arrow 9"/>
          <p:cNvSpPr/>
          <p:nvPr/>
        </p:nvSpPr>
        <p:spPr>
          <a:xfrm rot="13877831">
            <a:off x="6214778" y="2023725"/>
            <a:ext cx="228600" cy="167826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1" name="Down Arrow 10"/>
          <p:cNvSpPr/>
          <p:nvPr/>
        </p:nvSpPr>
        <p:spPr>
          <a:xfrm rot="5204571">
            <a:off x="3442154" y="3232535"/>
            <a:ext cx="228600" cy="167826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2" name="Down Arrow 11"/>
          <p:cNvSpPr/>
          <p:nvPr/>
        </p:nvSpPr>
        <p:spPr>
          <a:xfrm rot="15978660">
            <a:off x="6193854" y="3521241"/>
            <a:ext cx="228600" cy="81996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75B9BC0-A0E3-1E04-638F-B92700D6A194}"/>
              </a:ext>
            </a:extLst>
          </p:cNvPr>
          <p:cNvSpPr txBox="1"/>
          <p:nvPr/>
        </p:nvSpPr>
        <p:spPr>
          <a:xfrm>
            <a:off x="3174520" y="4882243"/>
            <a:ext cx="1204913" cy="300082"/>
          </a:xfrm>
          <a:prstGeom prst="rect">
            <a:avLst/>
          </a:prstGeom>
          <a:noFill/>
        </p:spPr>
        <p:txBody>
          <a:bodyPr wrap="square" rtlCol="0">
            <a:spAutoFit/>
          </a:bodyPr>
          <a:lstStyle/>
          <a:p>
            <a:r>
              <a:rPr lang="en-US" sz="1350" dirty="0"/>
              <a:t>Bobby</a:t>
            </a:r>
          </a:p>
        </p:txBody>
      </p:sp>
    </p:spTree>
    <p:extLst>
      <p:ext uri="{BB962C8B-B14F-4D97-AF65-F5344CB8AC3E}">
        <p14:creationId xmlns:p14="http://schemas.microsoft.com/office/powerpoint/2010/main" val="2399442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781050"/>
          </a:xfrm>
        </p:spPr>
        <p:txBody>
          <a:bodyPr>
            <a:normAutofit/>
          </a:bodyPr>
          <a:lstStyle/>
          <a:p>
            <a:pPr algn="ctr"/>
            <a:r>
              <a:rPr lang="en-US" dirty="0">
                <a:latin typeface="Times New Roman" panose="02020603050405020304" pitchFamily="18" charset="0"/>
                <a:cs typeface="Times New Roman" panose="02020603050405020304" pitchFamily="18" charset="0"/>
              </a:rPr>
              <a:t>Ladder Access: (including single levels)</a:t>
            </a:r>
          </a:p>
        </p:txBody>
      </p:sp>
      <p:pic>
        <p:nvPicPr>
          <p:cNvPr id="3" name="Picture 2" descr="C:\Users\u647790\Desktop\New folder\DSC00461.JPG"/>
          <p:cNvPicPr>
            <a:picLocks noChangeAspect="1" noChangeArrowheads="1"/>
          </p:cNvPicPr>
          <p:nvPr/>
        </p:nvPicPr>
        <p:blipFill>
          <a:blip r:embed="rId2" cstate="print"/>
          <a:srcRect/>
          <a:stretch>
            <a:fillRect/>
          </a:stretch>
        </p:blipFill>
        <p:spPr bwMode="auto">
          <a:xfrm>
            <a:off x="1485900" y="912244"/>
            <a:ext cx="1500188" cy="2000250"/>
          </a:xfrm>
          <a:prstGeom prst="rect">
            <a:avLst/>
          </a:prstGeom>
          <a:noFill/>
        </p:spPr>
      </p:pic>
      <p:pic>
        <p:nvPicPr>
          <p:cNvPr id="4" name="Picture 3" descr="C:\Users\u647790\Desktop\New folder\DSC00462.JPG"/>
          <p:cNvPicPr>
            <a:picLocks noChangeAspect="1" noChangeArrowheads="1"/>
          </p:cNvPicPr>
          <p:nvPr/>
        </p:nvPicPr>
        <p:blipFill>
          <a:blip r:embed="rId3" cstate="print"/>
          <a:srcRect/>
          <a:stretch>
            <a:fillRect/>
          </a:stretch>
        </p:blipFill>
        <p:spPr bwMode="auto">
          <a:xfrm>
            <a:off x="1485900" y="2969644"/>
            <a:ext cx="1514475" cy="2019301"/>
          </a:xfrm>
          <a:prstGeom prst="rect">
            <a:avLst/>
          </a:prstGeom>
          <a:noFill/>
        </p:spPr>
      </p:pic>
      <p:pic>
        <p:nvPicPr>
          <p:cNvPr id="5" name="Picture 7" descr="C:\Users\u647790\Desktop\New folder\DSC00466.JPG"/>
          <p:cNvPicPr>
            <a:picLocks noChangeAspect="1" noChangeArrowheads="1"/>
          </p:cNvPicPr>
          <p:nvPr/>
        </p:nvPicPr>
        <p:blipFill>
          <a:blip r:embed="rId4" cstate="print"/>
          <a:srcRect/>
          <a:stretch>
            <a:fillRect/>
          </a:stretch>
        </p:blipFill>
        <p:spPr bwMode="auto">
          <a:xfrm>
            <a:off x="3086100" y="912244"/>
            <a:ext cx="3028950" cy="4038600"/>
          </a:xfrm>
          <a:prstGeom prst="rect">
            <a:avLst/>
          </a:prstGeom>
          <a:noFill/>
        </p:spPr>
      </p:pic>
      <p:sp>
        <p:nvSpPr>
          <p:cNvPr id="6" name="Rounded Rectangle 5"/>
          <p:cNvSpPr/>
          <p:nvPr/>
        </p:nvSpPr>
        <p:spPr>
          <a:xfrm>
            <a:off x="6286500" y="1483744"/>
            <a:ext cx="1371600" cy="2743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tx1"/>
                </a:solidFill>
                <a:latin typeface="Times New Roman" panose="02020603050405020304" pitchFamily="18" charset="0"/>
                <a:cs typeface="Times New Roman" panose="02020603050405020304" pitchFamily="18" charset="0"/>
              </a:rPr>
              <a:t>Undesired: Notice the effort required by this worker to step </a:t>
            </a:r>
            <a:r>
              <a:rPr lang="en-US" sz="1350" b="1" u="sng" dirty="0">
                <a:solidFill>
                  <a:schemeClr val="tx1"/>
                </a:solidFill>
                <a:latin typeface="Times New Roman" panose="02020603050405020304" pitchFamily="18" charset="0"/>
                <a:cs typeface="Times New Roman" panose="02020603050405020304" pitchFamily="18" charset="0"/>
              </a:rPr>
              <a:t>around</a:t>
            </a:r>
            <a:r>
              <a:rPr lang="en-US" sz="1350" b="1" dirty="0">
                <a:solidFill>
                  <a:schemeClr val="tx1"/>
                </a:solidFill>
                <a:latin typeface="Times New Roman" panose="02020603050405020304" pitchFamily="18" charset="0"/>
                <a:cs typeface="Times New Roman" panose="02020603050405020304" pitchFamily="18" charset="0"/>
              </a:rPr>
              <a:t> the railing and to the far side of the gate.  </a:t>
            </a:r>
          </a:p>
          <a:p>
            <a:pPr algn="ctr"/>
            <a:endParaRPr lang="en-US" sz="1350" b="1" dirty="0">
              <a:solidFill>
                <a:schemeClr val="tx1"/>
              </a:solidFill>
              <a:latin typeface="Times New Roman" panose="02020603050405020304" pitchFamily="18" charset="0"/>
              <a:cs typeface="Times New Roman" panose="02020603050405020304" pitchFamily="18" charset="0"/>
            </a:endParaRPr>
          </a:p>
          <a:p>
            <a:pPr algn="ctr"/>
            <a:r>
              <a:rPr lang="en-US" sz="1350" b="1" dirty="0">
                <a:solidFill>
                  <a:schemeClr val="tx1"/>
                </a:solidFill>
                <a:latin typeface="Times New Roman" panose="02020603050405020304" pitchFamily="18" charset="0"/>
                <a:cs typeface="Times New Roman" panose="02020603050405020304" pitchFamily="18" charset="0"/>
              </a:rPr>
              <a:t>The next slide shows the modification.</a:t>
            </a:r>
          </a:p>
        </p:txBody>
      </p:sp>
      <p:sp>
        <p:nvSpPr>
          <p:cNvPr id="7" name="Down Arrow 6"/>
          <p:cNvSpPr/>
          <p:nvPr/>
        </p:nvSpPr>
        <p:spPr>
          <a:xfrm rot="10800000">
            <a:off x="5029200" y="3141094"/>
            <a:ext cx="365249" cy="97155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Times New Roman" panose="02020603050405020304" pitchFamily="18" charset="0"/>
              <a:cs typeface="Times New Roman" panose="02020603050405020304" pitchFamily="18" charset="0"/>
            </a:endParaRPr>
          </a:p>
        </p:txBody>
      </p:sp>
      <p:sp>
        <p:nvSpPr>
          <p:cNvPr id="8" name="TextBox 7"/>
          <p:cNvSpPr txBox="1"/>
          <p:nvPr/>
        </p:nvSpPr>
        <p:spPr>
          <a:xfrm rot="16200000">
            <a:off x="4768542" y="3509722"/>
            <a:ext cx="901268" cy="300082"/>
          </a:xfrm>
          <a:prstGeom prst="rect">
            <a:avLst/>
          </a:prstGeom>
          <a:noFill/>
        </p:spPr>
        <p:txBody>
          <a:bodyPr wrap="square" rtlCol="0">
            <a:spAutoFit/>
          </a:bodyPr>
          <a:lstStyle/>
          <a:p>
            <a:r>
              <a:rPr lang="en-US" sz="675" b="1" dirty="0">
                <a:latin typeface="Times New Roman" panose="02020603050405020304" pitchFamily="18" charset="0"/>
                <a:cs typeface="Times New Roman" panose="02020603050405020304" pitchFamily="18" charset="0"/>
              </a:rPr>
              <a:t>FAR SIDE ENTRANCE</a:t>
            </a:r>
          </a:p>
        </p:txBody>
      </p:sp>
      <p:sp>
        <p:nvSpPr>
          <p:cNvPr id="9" name="Down Arrow 8"/>
          <p:cNvSpPr/>
          <p:nvPr/>
        </p:nvSpPr>
        <p:spPr>
          <a:xfrm rot="10800000">
            <a:off x="4400550" y="3083943"/>
            <a:ext cx="365249" cy="148590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Times New Roman" panose="02020603050405020304" pitchFamily="18" charset="0"/>
              <a:cs typeface="Times New Roman" panose="02020603050405020304" pitchFamily="18" charset="0"/>
            </a:endParaRPr>
          </a:p>
        </p:txBody>
      </p:sp>
      <p:sp>
        <p:nvSpPr>
          <p:cNvPr id="10" name="TextBox 9"/>
          <p:cNvSpPr txBox="1"/>
          <p:nvPr/>
        </p:nvSpPr>
        <p:spPr>
          <a:xfrm rot="16200000">
            <a:off x="3887037" y="3705428"/>
            <a:ext cx="1428750" cy="300082"/>
          </a:xfrm>
          <a:prstGeom prst="rect">
            <a:avLst/>
          </a:prstGeom>
          <a:noFill/>
        </p:spPr>
        <p:txBody>
          <a:bodyPr wrap="square" rtlCol="0">
            <a:spAutoFit/>
          </a:bodyPr>
          <a:lstStyle/>
          <a:p>
            <a:r>
              <a:rPr lang="en-US" sz="675" b="1" dirty="0">
                <a:latin typeface="Times New Roman" panose="02020603050405020304" pitchFamily="18" charset="0"/>
                <a:cs typeface="Times New Roman" panose="02020603050405020304" pitchFamily="18" charset="0"/>
              </a:rPr>
              <a:t>STEP AROUND RAILING REQUIRED</a:t>
            </a:r>
          </a:p>
        </p:txBody>
      </p:sp>
    </p:spTree>
    <p:extLst>
      <p:ext uri="{BB962C8B-B14F-4D97-AF65-F5344CB8AC3E}">
        <p14:creationId xmlns:p14="http://schemas.microsoft.com/office/powerpoint/2010/main" val="176250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78105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Ladder Access: Use 90° Design, Best Practice (including single levels)</a:t>
            </a:r>
          </a:p>
        </p:txBody>
      </p:sp>
      <p:pic>
        <p:nvPicPr>
          <p:cNvPr id="9" name="Picture 3" descr="C:\Users\u647790\Desktop\Show\s_DSC00264.JPG"/>
          <p:cNvPicPr>
            <a:picLocks noChangeAspect="1" noChangeArrowheads="1"/>
          </p:cNvPicPr>
          <p:nvPr/>
        </p:nvPicPr>
        <p:blipFill>
          <a:blip r:embed="rId2" cstate="print"/>
          <a:srcRect/>
          <a:stretch>
            <a:fillRect/>
          </a:stretch>
        </p:blipFill>
        <p:spPr bwMode="auto">
          <a:xfrm>
            <a:off x="1427056" y="890797"/>
            <a:ext cx="2119113" cy="3767312"/>
          </a:xfrm>
          <a:prstGeom prst="rect">
            <a:avLst/>
          </a:prstGeom>
          <a:noFill/>
        </p:spPr>
      </p:pic>
      <p:pic>
        <p:nvPicPr>
          <p:cNvPr id="10" name="Picture 4" descr="C:\Users\u647790\Desktop\Show\s_DSC00265.JPG"/>
          <p:cNvPicPr>
            <a:picLocks noChangeAspect="1" noChangeArrowheads="1"/>
          </p:cNvPicPr>
          <p:nvPr/>
        </p:nvPicPr>
        <p:blipFill>
          <a:blip r:embed="rId3" cstate="print"/>
          <a:srcRect/>
          <a:stretch>
            <a:fillRect/>
          </a:stretch>
        </p:blipFill>
        <p:spPr bwMode="auto">
          <a:xfrm>
            <a:off x="5563628" y="832741"/>
            <a:ext cx="2151857" cy="3825524"/>
          </a:xfrm>
          <a:prstGeom prst="rect">
            <a:avLst/>
          </a:prstGeom>
          <a:noFill/>
        </p:spPr>
      </p:pic>
      <p:sp>
        <p:nvSpPr>
          <p:cNvPr id="11" name="Rounded Rectangle 10"/>
          <p:cNvSpPr/>
          <p:nvPr/>
        </p:nvSpPr>
        <p:spPr>
          <a:xfrm>
            <a:off x="3996085" y="1354348"/>
            <a:ext cx="1118828" cy="220773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u="sng" dirty="0">
                <a:solidFill>
                  <a:schemeClr val="tx1"/>
                </a:solidFill>
                <a:latin typeface="Times New Roman" panose="02020603050405020304" pitchFamily="18" charset="0"/>
                <a:cs typeface="Times New Roman" panose="02020603050405020304" pitchFamily="18" charset="0"/>
              </a:rPr>
              <a:t>Desired</a:t>
            </a:r>
            <a:r>
              <a:rPr lang="en-US" sz="1350" b="1" dirty="0">
                <a:solidFill>
                  <a:schemeClr val="tx1"/>
                </a:solidFill>
                <a:latin typeface="Times New Roman" panose="02020603050405020304" pitchFamily="18" charset="0"/>
                <a:cs typeface="Times New Roman" panose="02020603050405020304" pitchFamily="18" charset="0"/>
              </a:rPr>
              <a:t>: Ladder is installed at 90° angle.</a:t>
            </a:r>
          </a:p>
          <a:p>
            <a:pPr algn="ctr"/>
            <a:endParaRPr lang="en-US" sz="1350" b="1" dirty="0">
              <a:solidFill>
                <a:schemeClr val="tx1"/>
              </a:solidFill>
              <a:latin typeface="Times New Roman" panose="02020603050405020304" pitchFamily="18" charset="0"/>
              <a:cs typeface="Times New Roman" panose="02020603050405020304" pitchFamily="18" charset="0"/>
            </a:endParaRPr>
          </a:p>
          <a:p>
            <a:pPr algn="ctr"/>
            <a:r>
              <a:rPr lang="en-US" sz="1350" b="1" dirty="0">
                <a:solidFill>
                  <a:schemeClr val="tx1"/>
                </a:solidFill>
                <a:latin typeface="Times New Roman" panose="02020603050405020304" pitchFamily="18" charset="0"/>
                <a:cs typeface="Times New Roman" panose="02020603050405020304" pitchFamily="18" charset="0"/>
              </a:rPr>
              <a:t>Much safer access through the swing gate!</a:t>
            </a:r>
          </a:p>
        </p:txBody>
      </p:sp>
      <p:sp>
        <p:nvSpPr>
          <p:cNvPr id="12" name="Down Arrow 11"/>
          <p:cNvSpPr/>
          <p:nvPr/>
        </p:nvSpPr>
        <p:spPr>
          <a:xfrm rot="3458606">
            <a:off x="3372537" y="1594892"/>
            <a:ext cx="218949" cy="91520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3" name="Down Arrow 12"/>
          <p:cNvSpPr/>
          <p:nvPr/>
        </p:nvSpPr>
        <p:spPr>
          <a:xfrm rot="18650353">
            <a:off x="5419926" y="2468386"/>
            <a:ext cx="218949" cy="64603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2108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78105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Design: Avoid (Minimize) Multiple Layers of Boarding on Walking Surfaces</a:t>
            </a:r>
          </a:p>
        </p:txBody>
      </p:sp>
      <p:pic>
        <p:nvPicPr>
          <p:cNvPr id="3" name="Picture 2" descr="C:\Users\u647790\Desktop\Show\s_DSC00266.JPG"/>
          <p:cNvPicPr>
            <a:picLocks noChangeAspect="1" noChangeArrowheads="1"/>
          </p:cNvPicPr>
          <p:nvPr/>
        </p:nvPicPr>
        <p:blipFill>
          <a:blip r:embed="rId2" cstate="print"/>
          <a:srcRect/>
          <a:stretch>
            <a:fillRect/>
          </a:stretch>
        </p:blipFill>
        <p:spPr bwMode="auto">
          <a:xfrm>
            <a:off x="1577077" y="1048109"/>
            <a:ext cx="5689600" cy="3200400"/>
          </a:xfrm>
          <a:prstGeom prst="rect">
            <a:avLst/>
          </a:prstGeom>
          <a:noFill/>
        </p:spPr>
      </p:pic>
      <p:sp>
        <p:nvSpPr>
          <p:cNvPr id="4" name="Rounded Rectangle 3"/>
          <p:cNvSpPr/>
          <p:nvPr/>
        </p:nvSpPr>
        <p:spPr>
          <a:xfrm>
            <a:off x="3151877" y="1276709"/>
            <a:ext cx="2171700" cy="8572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u="sng" dirty="0">
                <a:solidFill>
                  <a:schemeClr val="tx1"/>
                </a:solidFill>
                <a:latin typeface="Times New Roman" panose="02020603050405020304" pitchFamily="18" charset="0"/>
                <a:cs typeface="Times New Roman" panose="02020603050405020304" pitchFamily="18" charset="0"/>
              </a:rPr>
              <a:t>Undesired</a:t>
            </a:r>
            <a:r>
              <a:rPr lang="en-US" sz="1350" b="1" dirty="0">
                <a:solidFill>
                  <a:schemeClr val="tx1"/>
                </a:solidFill>
                <a:latin typeface="Times New Roman" panose="02020603050405020304" pitchFamily="18" charset="0"/>
                <a:cs typeface="Times New Roman" panose="02020603050405020304" pitchFamily="18" charset="0"/>
              </a:rPr>
              <a:t>: Significant tripping hazards as you step onto the platform from the stairs !</a:t>
            </a:r>
          </a:p>
        </p:txBody>
      </p:sp>
      <p:sp>
        <p:nvSpPr>
          <p:cNvPr id="5" name="Rounded Rectangle 4"/>
          <p:cNvSpPr/>
          <p:nvPr/>
        </p:nvSpPr>
        <p:spPr>
          <a:xfrm>
            <a:off x="4352027" y="3791309"/>
            <a:ext cx="3257550" cy="8572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tx1"/>
                </a:solidFill>
                <a:latin typeface="Times New Roman" panose="02020603050405020304" pitchFamily="18" charset="0"/>
                <a:cs typeface="Times New Roman" panose="02020603050405020304" pitchFamily="18" charset="0"/>
              </a:rPr>
              <a:t>Note: Many times, a tarp will be placed over the boards (for hot work) &amp; the tarp will hide these traps-  We need help to avoid these traps !</a:t>
            </a:r>
          </a:p>
        </p:txBody>
      </p:sp>
    </p:spTree>
    <p:extLst>
      <p:ext uri="{BB962C8B-B14F-4D97-AF65-F5344CB8AC3E}">
        <p14:creationId xmlns:p14="http://schemas.microsoft.com/office/powerpoint/2010/main" val="3699417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Possible Traps Avoid Gaps Between Equipment and Scaffold</a:t>
            </a:r>
          </a:p>
        </p:txBody>
      </p:sp>
      <p:pic>
        <p:nvPicPr>
          <p:cNvPr id="3" name="Picture 6" descr="C:\Users\u647790\Desktop\Housekeeping 060311\s_DSC00284.JPG"/>
          <p:cNvPicPr>
            <a:picLocks noChangeAspect="1" noChangeArrowheads="1"/>
          </p:cNvPicPr>
          <p:nvPr/>
        </p:nvPicPr>
        <p:blipFill>
          <a:blip r:embed="rId2" cstate="print"/>
          <a:srcRect/>
          <a:stretch>
            <a:fillRect/>
          </a:stretch>
        </p:blipFill>
        <p:spPr bwMode="auto">
          <a:xfrm>
            <a:off x="3400911" y="3029310"/>
            <a:ext cx="2053533" cy="1596298"/>
          </a:xfrm>
          <a:prstGeom prst="rect">
            <a:avLst/>
          </a:prstGeom>
          <a:noFill/>
        </p:spPr>
      </p:pic>
      <p:sp>
        <p:nvSpPr>
          <p:cNvPr id="4" name="Rounded Rectangle 3"/>
          <p:cNvSpPr/>
          <p:nvPr/>
        </p:nvSpPr>
        <p:spPr>
          <a:xfrm>
            <a:off x="3478944" y="1009651"/>
            <a:ext cx="1897469" cy="198161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u="sng" dirty="0">
                <a:solidFill>
                  <a:schemeClr val="tx1"/>
                </a:solidFill>
                <a:latin typeface="Times New Roman" panose="02020603050405020304" pitchFamily="18" charset="0"/>
                <a:cs typeface="Times New Roman" panose="02020603050405020304" pitchFamily="18" charset="0"/>
              </a:rPr>
              <a:t>Undesired</a:t>
            </a:r>
            <a:r>
              <a:rPr lang="en-US" sz="1200" b="1" dirty="0">
                <a:solidFill>
                  <a:schemeClr val="tx1"/>
                </a:solidFill>
                <a:latin typeface="Times New Roman" panose="02020603050405020304" pitchFamily="18" charset="0"/>
                <a:cs typeface="Times New Roman" panose="02020603050405020304" pitchFamily="18" charset="0"/>
              </a:rPr>
              <a:t>: Gaps  create tripping &amp; falling hazards (people and materials) ! </a:t>
            </a:r>
          </a:p>
          <a:p>
            <a:pPr algn="ctr"/>
            <a:r>
              <a:rPr lang="en-US" sz="1200" b="1" dirty="0">
                <a:solidFill>
                  <a:schemeClr val="tx1"/>
                </a:solidFill>
                <a:latin typeface="Times New Roman" panose="02020603050405020304" pitchFamily="18" charset="0"/>
                <a:cs typeface="Times New Roman" panose="02020603050405020304" pitchFamily="18" charset="0"/>
              </a:rPr>
              <a:t>If gap exists, or if created by removing insulation, the scaffold tag should be pulled &amp; treated as </a:t>
            </a:r>
            <a:r>
              <a:rPr lang="en-US" sz="1200" b="1" u="sng" dirty="0">
                <a:solidFill>
                  <a:schemeClr val="tx1"/>
                </a:solidFill>
                <a:latin typeface="Times New Roman" panose="02020603050405020304" pitchFamily="18" charset="0"/>
                <a:cs typeface="Times New Roman" panose="02020603050405020304" pitchFamily="18" charset="0"/>
              </a:rPr>
              <a:t>incomplete scaffold</a:t>
            </a:r>
            <a:r>
              <a:rPr lang="en-US" sz="1200" b="1" dirty="0">
                <a:solidFill>
                  <a:schemeClr val="tx1"/>
                </a:solidFill>
                <a:latin typeface="Times New Roman" panose="02020603050405020304" pitchFamily="18" charset="0"/>
                <a:cs typeface="Times New Roman" panose="02020603050405020304" pitchFamily="18" charset="0"/>
              </a:rPr>
              <a:t> !</a:t>
            </a:r>
          </a:p>
        </p:txBody>
      </p:sp>
      <p:pic>
        <p:nvPicPr>
          <p:cNvPr id="5" name="Picture 4" descr="C:\Users\u647790\Desktop\Show\s_DSC00285.JPG"/>
          <p:cNvPicPr>
            <a:picLocks noChangeAspect="1" noChangeArrowheads="1"/>
          </p:cNvPicPr>
          <p:nvPr/>
        </p:nvPicPr>
        <p:blipFill>
          <a:blip r:embed="rId3" cstate="print"/>
          <a:srcRect/>
          <a:stretch>
            <a:fillRect/>
          </a:stretch>
        </p:blipFill>
        <p:spPr bwMode="auto">
          <a:xfrm>
            <a:off x="1306026" y="1295400"/>
            <a:ext cx="1950648" cy="3330207"/>
          </a:xfrm>
          <a:prstGeom prst="rect">
            <a:avLst/>
          </a:prstGeom>
          <a:noFill/>
        </p:spPr>
      </p:pic>
      <p:pic>
        <p:nvPicPr>
          <p:cNvPr id="6" name="Picture 3" descr="C:\Users\u647790\Desktop\Show\s_DSC00314.JPG"/>
          <p:cNvPicPr>
            <a:picLocks noChangeAspect="1" noChangeArrowheads="1"/>
          </p:cNvPicPr>
          <p:nvPr/>
        </p:nvPicPr>
        <p:blipFill>
          <a:blip r:embed="rId4" cstate="print"/>
          <a:srcRect/>
          <a:stretch>
            <a:fillRect/>
          </a:stretch>
        </p:blipFill>
        <p:spPr bwMode="auto">
          <a:xfrm>
            <a:off x="5598986" y="1009650"/>
            <a:ext cx="2126103" cy="3615957"/>
          </a:xfrm>
          <a:prstGeom prst="rect">
            <a:avLst/>
          </a:prstGeom>
          <a:noFill/>
        </p:spPr>
      </p:pic>
      <p:sp>
        <p:nvSpPr>
          <p:cNvPr id="7" name="Rounded Rectangle 6"/>
          <p:cNvSpPr/>
          <p:nvPr/>
        </p:nvSpPr>
        <p:spPr>
          <a:xfrm>
            <a:off x="5808766" y="838200"/>
            <a:ext cx="1739347" cy="13210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Times New Roman" panose="02020603050405020304" pitchFamily="18" charset="0"/>
                <a:cs typeface="Times New Roman" panose="02020603050405020304" pitchFamily="18" charset="0"/>
              </a:rPr>
              <a:t>Note: If gap is needed to apply insulation, remove only when insulation is being applied (toe board also needed)</a:t>
            </a:r>
          </a:p>
        </p:txBody>
      </p:sp>
      <p:sp>
        <p:nvSpPr>
          <p:cNvPr id="8" name="Down Arrow 7"/>
          <p:cNvSpPr/>
          <p:nvPr/>
        </p:nvSpPr>
        <p:spPr>
          <a:xfrm rot="3467818">
            <a:off x="2825476" y="2540427"/>
            <a:ext cx="220178" cy="83966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9" name="Down Arrow 8"/>
          <p:cNvSpPr/>
          <p:nvPr/>
        </p:nvSpPr>
        <p:spPr>
          <a:xfrm rot="18358994">
            <a:off x="5942436" y="2434502"/>
            <a:ext cx="220179" cy="121023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0" name="Down Arrow 9"/>
          <p:cNvSpPr/>
          <p:nvPr/>
        </p:nvSpPr>
        <p:spPr>
          <a:xfrm>
            <a:off x="4060961" y="3067050"/>
            <a:ext cx="210830" cy="54013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997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78105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Good Housekeeping Practices: Clean-Up and Don’t Store Material in the Plant</a:t>
            </a:r>
          </a:p>
        </p:txBody>
      </p:sp>
      <p:sp>
        <p:nvSpPr>
          <p:cNvPr id="3" name="Rounded Rectangle 2"/>
          <p:cNvSpPr/>
          <p:nvPr/>
        </p:nvSpPr>
        <p:spPr>
          <a:xfrm>
            <a:off x="1727440" y="3474288"/>
            <a:ext cx="3429000" cy="10858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u="sng" dirty="0">
                <a:solidFill>
                  <a:schemeClr val="tx1"/>
                </a:solidFill>
                <a:latin typeface="Times New Roman" panose="02020603050405020304" pitchFamily="18" charset="0"/>
                <a:cs typeface="Times New Roman" panose="02020603050405020304" pitchFamily="18" charset="0"/>
              </a:rPr>
              <a:t>Undesired</a:t>
            </a:r>
            <a:r>
              <a:rPr lang="en-US" sz="1350" b="1" dirty="0">
                <a:solidFill>
                  <a:schemeClr val="tx1"/>
                </a:solidFill>
                <a:latin typeface="Times New Roman" panose="02020603050405020304" pitchFamily="18" charset="0"/>
                <a:cs typeface="Times New Roman" panose="02020603050405020304" pitchFamily="18" charset="0"/>
              </a:rPr>
              <a:t>:  Any material placed in the plant creates additional safety issues.  Not much housekeeping effort is required to eliminate these additional hazards.</a:t>
            </a:r>
          </a:p>
        </p:txBody>
      </p:sp>
      <p:pic>
        <p:nvPicPr>
          <p:cNvPr id="4" name="Picture 2" descr="C:\Users\u647790\Desktop\Show\s_DSC00286.JPG"/>
          <p:cNvPicPr>
            <a:picLocks noChangeAspect="1" noChangeArrowheads="1"/>
          </p:cNvPicPr>
          <p:nvPr/>
        </p:nvPicPr>
        <p:blipFill>
          <a:blip r:embed="rId2" cstate="print"/>
          <a:srcRect/>
          <a:stretch>
            <a:fillRect/>
          </a:stretch>
        </p:blipFill>
        <p:spPr bwMode="auto">
          <a:xfrm>
            <a:off x="5677259" y="897148"/>
            <a:ext cx="2153841" cy="3774057"/>
          </a:xfrm>
          <a:prstGeom prst="rect">
            <a:avLst/>
          </a:prstGeom>
          <a:noFill/>
        </p:spPr>
      </p:pic>
      <p:pic>
        <p:nvPicPr>
          <p:cNvPr id="5" name="Picture 3" descr="C:\Users\u647790\Desktop\Show\s_DSC00310.JPG"/>
          <p:cNvPicPr>
            <a:picLocks noChangeAspect="1" noChangeArrowheads="1"/>
          </p:cNvPicPr>
          <p:nvPr/>
        </p:nvPicPr>
        <p:blipFill>
          <a:blip r:embed="rId3" cstate="print"/>
          <a:srcRect/>
          <a:stretch>
            <a:fillRect/>
          </a:stretch>
        </p:blipFill>
        <p:spPr bwMode="auto">
          <a:xfrm>
            <a:off x="1276709" y="954297"/>
            <a:ext cx="4267200" cy="2400300"/>
          </a:xfrm>
          <a:prstGeom prst="rect">
            <a:avLst/>
          </a:prstGeom>
          <a:noFill/>
        </p:spPr>
      </p:pic>
    </p:spTree>
    <p:extLst>
      <p:ext uri="{BB962C8B-B14F-4D97-AF65-F5344CB8AC3E}">
        <p14:creationId xmlns:p14="http://schemas.microsoft.com/office/powerpoint/2010/main" val="1094069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900" y="880723"/>
            <a:ext cx="6172200" cy="3800475"/>
          </a:xfrm>
          <a:prstGeom prst="rect">
            <a:avLst/>
          </a:prstGeom>
        </p:spPr>
      </p:pic>
      <p:sp>
        <p:nvSpPr>
          <p:cNvPr id="5" name="TextBox 4"/>
          <p:cNvSpPr txBox="1"/>
          <p:nvPr/>
        </p:nvSpPr>
        <p:spPr>
          <a:xfrm>
            <a:off x="4949798" y="1379454"/>
            <a:ext cx="1644706" cy="791706"/>
          </a:xfrm>
          <a:prstGeom prst="roundRect">
            <a:avLst/>
          </a:prstGeom>
          <a:solidFill>
            <a:srgbClr val="FFFF00"/>
          </a:solidFill>
          <a:ln w="28575">
            <a:solidFill>
              <a:sysClr val="windowText" lastClr="000000"/>
            </a:solidFill>
          </a:ln>
        </p:spPr>
        <p:txBody>
          <a:bodyPr wrap="square" rtlCol="0">
            <a:spAutoFit/>
          </a:bodyPr>
          <a:lstStyle/>
          <a:p>
            <a:pPr algn="ctr" defTabSz="685800">
              <a:defRPr/>
            </a:pPr>
            <a:r>
              <a:rPr lang="en-US" sz="1350" kern="0" dirty="0">
                <a:solidFill>
                  <a:prstClr val="black"/>
                </a:solidFill>
              </a:rPr>
              <a:t>Scaffold poles not attached to anything</a:t>
            </a:r>
          </a:p>
        </p:txBody>
      </p:sp>
      <p:cxnSp>
        <p:nvCxnSpPr>
          <p:cNvPr id="7" name="Straight Arrow Connector 6"/>
          <p:cNvCxnSpPr/>
          <p:nvPr/>
        </p:nvCxnSpPr>
        <p:spPr>
          <a:xfrm flipH="1">
            <a:off x="5170431" y="1950268"/>
            <a:ext cx="601719" cy="618329"/>
          </a:xfrm>
          <a:prstGeom prst="straightConnector1">
            <a:avLst/>
          </a:prstGeom>
          <a:noFill/>
          <a:ln w="28575"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3410417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Scaffold Blocking &amp; in Walkways…</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6038" y="864394"/>
            <a:ext cx="3857625" cy="3629025"/>
          </a:xfrm>
          <a:prstGeom prst="rect">
            <a:avLst/>
          </a:prstGeom>
        </p:spPr>
      </p:pic>
      <p:cxnSp>
        <p:nvCxnSpPr>
          <p:cNvPr id="11" name="Straight Arrow Connector 10"/>
          <p:cNvCxnSpPr/>
          <p:nvPr/>
        </p:nvCxnSpPr>
        <p:spPr>
          <a:xfrm flipV="1">
            <a:off x="4250532" y="1607344"/>
            <a:ext cx="671512" cy="58407"/>
          </a:xfrm>
          <a:prstGeom prst="straightConnector1">
            <a:avLst/>
          </a:prstGeom>
          <a:noFill/>
          <a:ln w="28575" cap="flat" cmpd="sng" algn="ctr">
            <a:solidFill>
              <a:srgbClr val="FF0000"/>
            </a:solidFill>
            <a:prstDash val="solid"/>
            <a:miter lim="800000"/>
            <a:tailEnd type="triangle"/>
          </a:ln>
          <a:effectLst/>
        </p:spPr>
      </p:cxnSp>
      <p:cxnSp>
        <p:nvCxnSpPr>
          <p:cNvPr id="13" name="Straight Arrow Connector 12"/>
          <p:cNvCxnSpPr/>
          <p:nvPr/>
        </p:nvCxnSpPr>
        <p:spPr>
          <a:xfrm>
            <a:off x="4250533" y="2150499"/>
            <a:ext cx="800099" cy="2100802"/>
          </a:xfrm>
          <a:prstGeom prst="straightConnector1">
            <a:avLst/>
          </a:prstGeom>
          <a:noFill/>
          <a:ln w="28575" cap="flat" cmpd="sng" algn="ctr">
            <a:solidFill>
              <a:srgbClr val="FF0000"/>
            </a:solidFill>
            <a:prstDash val="solid"/>
            <a:miter lim="800000"/>
            <a:tailEnd type="triangle"/>
          </a:ln>
          <a:effectLst/>
        </p:spPr>
      </p:cxnSp>
      <p:sp>
        <p:nvSpPr>
          <p:cNvPr id="16" name="Rounded Rectangle 15"/>
          <p:cNvSpPr/>
          <p:nvPr/>
        </p:nvSpPr>
        <p:spPr>
          <a:xfrm>
            <a:off x="2643187" y="1613520"/>
            <a:ext cx="1614488" cy="589723"/>
          </a:xfrm>
          <a:prstGeom prst="roundRect">
            <a:avLst/>
          </a:prstGeom>
          <a:solidFill>
            <a:srgbClr val="FFFF00"/>
          </a:solidFill>
          <a:ln w="25400" cap="flat" cmpd="sng" algn="ctr">
            <a:solidFill>
              <a:srgbClr val="4F81BD">
                <a:shade val="50000"/>
              </a:srgbClr>
            </a:solidFill>
            <a:prstDash val="solid"/>
          </a:ln>
          <a:effectLst/>
        </p:spPr>
        <p:txBody>
          <a:bodyPr rtlCol="0" anchor="ctr"/>
          <a:lstStyle/>
          <a:p>
            <a:pPr algn="ctr"/>
            <a:r>
              <a:rPr lang="en-US" sz="1350" b="1" kern="0" dirty="0">
                <a:solidFill>
                  <a:prstClr val="black"/>
                </a:solidFill>
                <a:latin typeface="Calibri"/>
              </a:rPr>
              <a:t>Scaffold blocking stair access</a:t>
            </a:r>
          </a:p>
        </p:txBody>
      </p:sp>
    </p:spTree>
    <p:extLst>
      <p:ext uri="{BB962C8B-B14F-4D97-AF65-F5344CB8AC3E}">
        <p14:creationId xmlns:p14="http://schemas.microsoft.com/office/powerpoint/2010/main" val="2509036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Scaffold Blocking &amp; in Walkways…</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0749" y="857250"/>
            <a:ext cx="3175017" cy="3643313"/>
          </a:xfrm>
          <a:prstGeom prst="rect">
            <a:avLst/>
          </a:prstGeom>
        </p:spPr>
      </p:pic>
      <p:cxnSp>
        <p:nvCxnSpPr>
          <p:cNvPr id="7" name="Straight Arrow Connector 6"/>
          <p:cNvCxnSpPr/>
          <p:nvPr/>
        </p:nvCxnSpPr>
        <p:spPr>
          <a:xfrm>
            <a:off x="3839544" y="2154881"/>
            <a:ext cx="612972" cy="388418"/>
          </a:xfrm>
          <a:prstGeom prst="straightConnector1">
            <a:avLst/>
          </a:prstGeom>
          <a:noFill/>
          <a:ln w="28575" cap="flat" cmpd="sng" algn="ctr">
            <a:solidFill>
              <a:srgbClr val="FF0000"/>
            </a:solidFill>
            <a:prstDash val="solid"/>
            <a:miter lim="800000"/>
            <a:tailEnd type="triangle"/>
          </a:ln>
          <a:effectLst/>
        </p:spPr>
      </p:cxnSp>
      <p:sp>
        <p:nvSpPr>
          <p:cNvPr id="8" name="Rounded Rectangle 7"/>
          <p:cNvSpPr/>
          <p:nvPr/>
        </p:nvSpPr>
        <p:spPr>
          <a:xfrm>
            <a:off x="3021806" y="1288768"/>
            <a:ext cx="1516451" cy="803522"/>
          </a:xfrm>
          <a:prstGeom prst="roundRect">
            <a:avLst/>
          </a:prstGeom>
          <a:solidFill>
            <a:srgbClr val="FFFF00"/>
          </a:solidFill>
          <a:ln w="25400" cap="flat" cmpd="sng" algn="ctr">
            <a:solidFill>
              <a:srgbClr val="4F81BD">
                <a:shade val="50000"/>
              </a:srgbClr>
            </a:solidFill>
            <a:prstDash val="solid"/>
          </a:ln>
          <a:effectLst/>
        </p:spPr>
        <p:txBody>
          <a:bodyPr rtlCol="0" anchor="ctr"/>
          <a:lstStyle/>
          <a:p>
            <a:pPr algn="ctr"/>
            <a:r>
              <a:rPr lang="en-US" sz="1350" b="1" kern="0" dirty="0">
                <a:solidFill>
                  <a:prstClr val="black"/>
                </a:solidFill>
                <a:latin typeface="Calibri"/>
              </a:rPr>
              <a:t>Scaffold blocking access, sticking into walkway</a:t>
            </a:r>
          </a:p>
        </p:txBody>
      </p:sp>
    </p:spTree>
    <p:extLst>
      <p:ext uri="{BB962C8B-B14F-4D97-AF65-F5344CB8AC3E}">
        <p14:creationId xmlns:p14="http://schemas.microsoft.com/office/powerpoint/2010/main" val="640360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100" dirty="0"/>
              <a:t>Scaffold Blocking &amp; in Walkways…</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8781" y="878682"/>
            <a:ext cx="5786438" cy="3693319"/>
          </a:xfrm>
          <a:prstGeom prst="rect">
            <a:avLst/>
          </a:prstGeom>
        </p:spPr>
      </p:pic>
      <p:sp>
        <p:nvSpPr>
          <p:cNvPr id="5" name="TextBox 4"/>
          <p:cNvSpPr txBox="1"/>
          <p:nvPr/>
        </p:nvSpPr>
        <p:spPr>
          <a:xfrm>
            <a:off x="5657850" y="1133754"/>
            <a:ext cx="1644706" cy="791706"/>
          </a:xfrm>
          <a:prstGeom prst="roundRect">
            <a:avLst/>
          </a:prstGeom>
          <a:solidFill>
            <a:srgbClr val="FFFF00"/>
          </a:solidFill>
          <a:ln w="28575">
            <a:solidFill>
              <a:sysClr val="windowText" lastClr="000000"/>
            </a:solidFill>
          </a:ln>
        </p:spPr>
        <p:txBody>
          <a:bodyPr wrap="square" rtlCol="0">
            <a:spAutoFit/>
          </a:bodyPr>
          <a:lstStyle/>
          <a:p>
            <a:pPr algn="ctr" defTabSz="685800">
              <a:defRPr/>
            </a:pPr>
            <a:r>
              <a:rPr lang="en-US" sz="1350" kern="0" dirty="0">
                <a:solidFill>
                  <a:prstClr val="black"/>
                </a:solidFill>
              </a:rPr>
              <a:t>Scaffold from lower deck sticking through next level</a:t>
            </a:r>
          </a:p>
        </p:txBody>
      </p:sp>
      <p:cxnSp>
        <p:nvCxnSpPr>
          <p:cNvPr id="7" name="Straight Arrow Connector 6"/>
          <p:cNvCxnSpPr/>
          <p:nvPr/>
        </p:nvCxnSpPr>
        <p:spPr>
          <a:xfrm flipH="1">
            <a:off x="4994492" y="1899921"/>
            <a:ext cx="884814" cy="425359"/>
          </a:xfrm>
          <a:prstGeom prst="straightConnector1">
            <a:avLst/>
          </a:prstGeom>
          <a:noFill/>
          <a:ln w="28575"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2062648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100" dirty="0"/>
              <a:t>Best Practice Scaffold Blocking &amp; in Walkways…</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900" y="950119"/>
            <a:ext cx="6172200" cy="3614738"/>
          </a:xfrm>
          <a:prstGeom prst="rect">
            <a:avLst/>
          </a:prstGeom>
        </p:spPr>
      </p:pic>
      <p:sp>
        <p:nvSpPr>
          <p:cNvPr id="5" name="TextBox 4"/>
          <p:cNvSpPr txBox="1"/>
          <p:nvPr/>
        </p:nvSpPr>
        <p:spPr>
          <a:xfrm>
            <a:off x="5726632" y="1412425"/>
            <a:ext cx="1644706" cy="561856"/>
          </a:xfrm>
          <a:prstGeom prst="roundRect">
            <a:avLst/>
          </a:prstGeom>
          <a:solidFill>
            <a:srgbClr val="FFFF00"/>
          </a:solidFill>
          <a:ln w="28575">
            <a:solidFill>
              <a:sysClr val="windowText" lastClr="000000"/>
            </a:solidFill>
          </a:ln>
        </p:spPr>
        <p:txBody>
          <a:bodyPr wrap="square" rtlCol="0">
            <a:spAutoFit/>
          </a:bodyPr>
          <a:lstStyle/>
          <a:p>
            <a:pPr algn="ctr" defTabSz="685800">
              <a:defRPr/>
            </a:pPr>
            <a:r>
              <a:rPr lang="en-US" sz="1350" kern="0" dirty="0">
                <a:solidFill>
                  <a:prstClr val="black"/>
                </a:solidFill>
              </a:rPr>
              <a:t>Head knocker always flag hazards</a:t>
            </a:r>
          </a:p>
        </p:txBody>
      </p:sp>
      <p:cxnSp>
        <p:nvCxnSpPr>
          <p:cNvPr id="7" name="Straight Arrow Connector 6"/>
          <p:cNvCxnSpPr/>
          <p:nvPr/>
        </p:nvCxnSpPr>
        <p:spPr>
          <a:xfrm flipH="1">
            <a:off x="5657850" y="1948742"/>
            <a:ext cx="1009734" cy="630152"/>
          </a:xfrm>
          <a:prstGeom prst="straightConnector1">
            <a:avLst/>
          </a:prstGeom>
          <a:noFill/>
          <a:ln w="28575"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2509373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Blocking Emergency Shower</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905725"/>
            <a:ext cx="5257800" cy="3750470"/>
          </a:xfrm>
          <a:prstGeom prst="rect">
            <a:avLst/>
          </a:prstGeom>
        </p:spPr>
      </p:pic>
      <p:sp>
        <p:nvSpPr>
          <p:cNvPr id="5" name="TextBox 4"/>
          <p:cNvSpPr txBox="1"/>
          <p:nvPr/>
        </p:nvSpPr>
        <p:spPr>
          <a:xfrm>
            <a:off x="5356928" y="3346324"/>
            <a:ext cx="1882284" cy="1021556"/>
          </a:xfrm>
          <a:prstGeom prst="roundRect">
            <a:avLst/>
          </a:prstGeom>
          <a:solidFill>
            <a:srgbClr val="FFFF00"/>
          </a:solidFill>
          <a:ln w="28575">
            <a:solidFill>
              <a:sysClr val="windowText" lastClr="000000"/>
            </a:solidFill>
          </a:ln>
        </p:spPr>
        <p:txBody>
          <a:bodyPr wrap="square" rtlCol="0">
            <a:spAutoFit/>
          </a:bodyPr>
          <a:lstStyle/>
          <a:p>
            <a:pPr algn="ctr" defTabSz="685800">
              <a:defRPr/>
            </a:pPr>
            <a:r>
              <a:rPr lang="en-US" sz="1350" kern="0" dirty="0">
                <a:solidFill>
                  <a:prstClr val="black"/>
                </a:solidFill>
              </a:rPr>
              <a:t>Scaffold deck is low hanging, blocking access to Safety Shower &amp; Eye Bath</a:t>
            </a:r>
          </a:p>
        </p:txBody>
      </p:sp>
      <p:cxnSp>
        <p:nvCxnSpPr>
          <p:cNvPr id="7" name="Straight Arrow Connector 6"/>
          <p:cNvCxnSpPr/>
          <p:nvPr/>
        </p:nvCxnSpPr>
        <p:spPr>
          <a:xfrm flipH="1" flipV="1">
            <a:off x="4572000" y="2371725"/>
            <a:ext cx="1614362" cy="974600"/>
          </a:xfrm>
          <a:prstGeom prst="straightConnector1">
            <a:avLst/>
          </a:prstGeom>
          <a:noFill/>
          <a:ln w="28575"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604488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Scaffold Blocking &amp; in Walkways…</a:t>
            </a:r>
          </a:p>
        </p:txBody>
      </p:sp>
      <p:sp>
        <p:nvSpPr>
          <p:cNvPr id="6" name="Footer Placeholder 5"/>
          <p:cNvSpPr txBox="1">
            <a:spLocks/>
          </p:cNvSpPr>
          <p:nvPr/>
        </p:nvSpPr>
        <p:spPr>
          <a:xfrm>
            <a:off x="3486150" y="4767263"/>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900" dirty="0">
                <a:solidFill>
                  <a:prstClr val="black">
                    <a:tint val="75000"/>
                  </a:prstClr>
                </a:solidFill>
                <a:latin typeface="Calibri"/>
              </a:rPr>
              <a:t>OLIN RESTRICTED - For internal use only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7369" y="948588"/>
            <a:ext cx="5529263" cy="3664744"/>
          </a:xfrm>
          <a:prstGeom prst="rect">
            <a:avLst/>
          </a:prstGeom>
        </p:spPr>
      </p:pic>
      <p:sp>
        <p:nvSpPr>
          <p:cNvPr id="5" name="TextBox 4"/>
          <p:cNvSpPr txBox="1"/>
          <p:nvPr/>
        </p:nvSpPr>
        <p:spPr>
          <a:xfrm>
            <a:off x="2572667" y="1599804"/>
            <a:ext cx="1826967" cy="791706"/>
          </a:xfrm>
          <a:prstGeom prst="roundRect">
            <a:avLst/>
          </a:prstGeom>
          <a:solidFill>
            <a:srgbClr val="FFFF00"/>
          </a:solidFill>
          <a:ln w="28575">
            <a:solidFill>
              <a:sysClr val="windowText" lastClr="000000"/>
            </a:solidFill>
          </a:ln>
        </p:spPr>
        <p:txBody>
          <a:bodyPr wrap="square" rtlCol="0">
            <a:spAutoFit/>
          </a:bodyPr>
          <a:lstStyle/>
          <a:p>
            <a:pPr algn="ctr" defTabSz="685800">
              <a:defRPr/>
            </a:pPr>
            <a:r>
              <a:rPr lang="en-US" sz="1350" kern="0" dirty="0">
                <a:solidFill>
                  <a:prstClr val="black"/>
                </a:solidFill>
              </a:rPr>
              <a:t>Cannot open valve, scaffold pole is blocking</a:t>
            </a:r>
          </a:p>
        </p:txBody>
      </p:sp>
      <p:cxnSp>
        <p:nvCxnSpPr>
          <p:cNvPr id="7" name="Straight Arrow Connector 6"/>
          <p:cNvCxnSpPr/>
          <p:nvPr/>
        </p:nvCxnSpPr>
        <p:spPr>
          <a:xfrm>
            <a:off x="3364707" y="2365972"/>
            <a:ext cx="1264886" cy="608294"/>
          </a:xfrm>
          <a:prstGeom prst="straightConnector1">
            <a:avLst/>
          </a:prstGeom>
          <a:noFill/>
          <a:ln w="28575"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856019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A8472-5321-2F7D-33DA-88AC01D09C46}"/>
              </a:ext>
            </a:extLst>
          </p:cNvPr>
          <p:cNvSpPr>
            <a:spLocks noGrp="1"/>
          </p:cNvSpPr>
          <p:nvPr>
            <p:ph type="title"/>
          </p:nvPr>
        </p:nvSpPr>
        <p:spPr/>
        <p:txBody>
          <a:bodyPr/>
          <a:lstStyle/>
          <a:p>
            <a:r>
              <a:rPr lang="en-US" dirty="0"/>
              <a:t>Scaffold Best Practice - Bobby</a:t>
            </a:r>
          </a:p>
        </p:txBody>
      </p:sp>
      <p:sp>
        <p:nvSpPr>
          <p:cNvPr id="3" name="Slide Number Placeholder 2">
            <a:extLst>
              <a:ext uri="{FF2B5EF4-FFF2-40B4-BE49-F238E27FC236}">
                <a16:creationId xmlns:a16="http://schemas.microsoft.com/office/drawing/2014/main" id="{59A0E61F-DA4B-8874-8A03-85E71BD8A87F}"/>
              </a:ext>
            </a:extLst>
          </p:cNvPr>
          <p:cNvSpPr>
            <a:spLocks noGrp="1"/>
          </p:cNvSpPr>
          <p:nvPr>
            <p:ph type="sldNum" sz="quarter" idx="10"/>
          </p:nvPr>
        </p:nvSpPr>
        <p:spPr/>
        <p:txBody>
          <a:bodyPr/>
          <a:lstStyle/>
          <a:p>
            <a:fld id="{602B0339-AE07-4CE3-B338-A4EFED78CE92}" type="slidenum">
              <a:rPr lang="en-US" smtClean="0"/>
              <a:pPr/>
              <a:t>30</a:t>
            </a:fld>
            <a:endParaRPr lang="en-US" dirty="0"/>
          </a:p>
        </p:txBody>
      </p:sp>
      <p:pic>
        <p:nvPicPr>
          <p:cNvPr id="1026" name="Picture 2" descr="Scaffolding 101: Types of Scaffolding Used in Construction - Deco Facts">
            <a:extLst>
              <a:ext uri="{FF2B5EF4-FFF2-40B4-BE49-F238E27FC236}">
                <a16:creationId xmlns:a16="http://schemas.microsoft.com/office/drawing/2014/main" id="{02389D19-C5D3-454F-8441-3C713E840B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403987"/>
            <a:ext cx="3611511" cy="24076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affolding Championships Goes Global | ScaffMag">
            <a:extLst>
              <a:ext uri="{FF2B5EF4-FFF2-40B4-BE49-F238E27FC236}">
                <a16:creationId xmlns:a16="http://schemas.microsoft.com/office/drawing/2014/main" id="{C20C35A7-F5F3-29A5-AC9D-9847C2FDB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6763" y="715399"/>
            <a:ext cx="2398457" cy="15989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nstruction Scaffolding Types">
            <a:extLst>
              <a:ext uri="{FF2B5EF4-FFF2-40B4-BE49-F238E27FC236}">
                <a16:creationId xmlns:a16="http://schemas.microsoft.com/office/drawing/2014/main" id="{F440B135-6237-55E3-515C-C8373CC13B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187" y="2403987"/>
            <a:ext cx="3546989" cy="236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450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Procurement Path Forward</a:t>
            </a:r>
          </a:p>
        </p:txBody>
      </p:sp>
    </p:spTree>
    <p:extLst>
      <p:ext uri="{BB962C8B-B14F-4D97-AF65-F5344CB8AC3E}">
        <p14:creationId xmlns:p14="http://schemas.microsoft.com/office/powerpoint/2010/main" val="3959151474"/>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CCCA-AAB9-E2FC-8BE7-6364F23D3211}"/>
              </a:ext>
            </a:extLst>
          </p:cNvPr>
          <p:cNvSpPr>
            <a:spLocks noGrp="1"/>
          </p:cNvSpPr>
          <p:nvPr>
            <p:ph type="title"/>
          </p:nvPr>
        </p:nvSpPr>
        <p:spPr/>
        <p:txBody>
          <a:bodyPr/>
          <a:lstStyle/>
          <a:p>
            <a:r>
              <a:rPr lang="en-US" dirty="0"/>
              <a:t>Taylor Richards</a:t>
            </a:r>
          </a:p>
        </p:txBody>
      </p:sp>
      <p:sp>
        <p:nvSpPr>
          <p:cNvPr id="3" name="Content Placeholder 2">
            <a:extLst>
              <a:ext uri="{FF2B5EF4-FFF2-40B4-BE49-F238E27FC236}">
                <a16:creationId xmlns:a16="http://schemas.microsoft.com/office/drawing/2014/main" id="{78DEA625-3A5B-DC94-D3FB-B44D388F65D0}"/>
              </a:ext>
            </a:extLst>
          </p:cNvPr>
          <p:cNvSpPr>
            <a:spLocks noGrp="1"/>
          </p:cNvSpPr>
          <p:nvPr>
            <p:ph idx="1"/>
          </p:nvPr>
        </p:nvSpPr>
        <p:spPr/>
        <p:txBody>
          <a:bodyPr>
            <a:normAutofit fontScale="70000" lnSpcReduction="20000"/>
          </a:bodyPr>
          <a:lstStyle/>
          <a:p>
            <a:pPr>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Safety – Targeting Zero</a:t>
            </a:r>
          </a:p>
          <a:p>
            <a:pPr marL="279400" lvl="1" indent="0">
              <a:lnSpc>
                <a:spcPct val="115000"/>
              </a:lnSpc>
              <a:spcBef>
                <a:spcPts val="0"/>
              </a:spcBef>
              <a:spcAft>
                <a:spcPts val="0"/>
              </a:spcAft>
              <a:buNone/>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Safety is not just a priority—it’s a core value. A safe worksite protects the workers. </a:t>
            </a:r>
          </a:p>
          <a:p>
            <a:pPr lvl="1">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Proactive Planning: We require thorough risk assessments and safety plans before work begins. Hazard Recognition Plus (HRP) and identifying specific stop the job triggers are good examples.</a:t>
            </a:r>
          </a:p>
          <a:p>
            <a:pPr lvl="1">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Culture of Accountability: Safety isn’t just the responsibility of leadership; it’s a shared commitment among all team members.</a:t>
            </a:r>
          </a:p>
          <a:p>
            <a:pPr marL="279400" lvl="1" indent="0">
              <a:lnSpc>
                <a:spcPct val="115000"/>
              </a:lnSpc>
              <a:spcBef>
                <a:spcPts val="0"/>
              </a:spcBef>
              <a:spcAft>
                <a:spcPts val="0"/>
              </a:spcAft>
              <a:buNone/>
            </a:pPr>
            <a:r>
              <a:rPr lang="en-US" sz="1400" kern="100" dirty="0">
                <a:latin typeface="Arial" panose="020B0604020202020204" pitchFamily="34" charset="0"/>
                <a:cs typeface="Times New Roman" panose="02020603050405020304" pitchFamily="18" charset="0"/>
              </a:rPr>
              <a:t>A strong safety culture ensures everyone goes home safely just the way they came in.</a:t>
            </a:r>
          </a:p>
          <a:p>
            <a:pPr marL="0" marR="0">
              <a:lnSpc>
                <a:spcPct val="115000"/>
              </a:lnSpc>
              <a:spcBef>
                <a:spcPts val="0"/>
              </a:spcBef>
              <a:spcAft>
                <a:spcPts val="0"/>
              </a:spcAft>
            </a:pPr>
            <a:r>
              <a:rPr lang="en-US" sz="1800" kern="100" dirty="0">
                <a:latin typeface="Arial" panose="020B0604020202020204" pitchFamily="34" charset="0"/>
                <a:cs typeface="Times New Roman" panose="02020603050405020304" pitchFamily="18" charset="0"/>
              </a:rPr>
              <a:t>Reliability &amp; Performance</a:t>
            </a:r>
          </a:p>
          <a:p>
            <a:pPr marL="336550" lvl="1" indent="0">
              <a:lnSpc>
                <a:spcPct val="115000"/>
              </a:lnSpc>
              <a:spcBef>
                <a:spcPts val="0"/>
              </a:spcBef>
              <a:spcAft>
                <a:spcPts val="0"/>
              </a:spcAft>
              <a:buNone/>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Delivering on commitments—on time, within budget, and to the highest standards.</a:t>
            </a:r>
          </a:p>
          <a:p>
            <a:pPr marL="508000" lvl="1" indent="-171450">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Clear Communication: Regular status updates and transparent reporting keep everyone aligned. </a:t>
            </a:r>
          </a:p>
          <a:p>
            <a:pPr marL="508000" lvl="1" indent="-171450">
              <a:lnSpc>
                <a:spcPct val="115000"/>
              </a:lnSpc>
              <a:spcBef>
                <a:spcPts val="0"/>
              </a:spcBef>
              <a:spcAft>
                <a:spcPts val="0"/>
              </a:spcAft>
            </a:pPr>
            <a:r>
              <a:rPr lang="en-US" sz="1400" kern="100" dirty="0">
                <a:latin typeface="Arial" panose="020B0604020202020204" pitchFamily="34" charset="0"/>
                <a:cs typeface="Times New Roman" panose="02020603050405020304" pitchFamily="18" charset="0"/>
              </a:rPr>
              <a:t>Skilled Workforce: Investing in training and certifications enhances workmanship. </a:t>
            </a:r>
          </a:p>
          <a:p>
            <a:pPr marL="508000" lvl="1" indent="-171450">
              <a:lnSpc>
                <a:spcPct val="115000"/>
              </a:lnSpc>
              <a:spcBef>
                <a:spcPts val="0"/>
              </a:spcBef>
              <a:spcAft>
                <a:spcPts val="0"/>
              </a:spcAft>
            </a:pPr>
            <a:r>
              <a:rPr lang="en-US" sz="1400" kern="100" dirty="0">
                <a:latin typeface="Arial" panose="020B0604020202020204" pitchFamily="34" charset="0"/>
                <a:cs typeface="Times New Roman" panose="02020603050405020304" pitchFamily="18" charset="0"/>
              </a:rPr>
              <a:t>Lean Practices: Eliminating waste and optimizing workflows reduces rework and inefficiencies.</a:t>
            </a:r>
          </a:p>
          <a:p>
            <a:pPr marL="336550" lvl="1" indent="0">
              <a:lnSpc>
                <a:spcPct val="115000"/>
              </a:lnSpc>
              <a:spcBef>
                <a:spcPts val="0"/>
              </a:spcBef>
              <a:spcAft>
                <a:spcPts val="0"/>
              </a:spcAft>
              <a:buNone/>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Reliable teams build strong reputations and foster long-term relationships.</a:t>
            </a:r>
          </a:p>
          <a:p>
            <a:pPr marL="0" marR="0">
              <a:lnSpc>
                <a:spcPct val="115000"/>
              </a:lnSpc>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Cost</a:t>
            </a:r>
          </a:p>
          <a:p>
            <a:pPr marL="336550" lvl="1" indent="0">
              <a:lnSpc>
                <a:spcPct val="115000"/>
              </a:lnSpc>
              <a:spcBef>
                <a:spcPts val="0"/>
              </a:spcBef>
              <a:spcAft>
                <a:spcPts val="0"/>
              </a:spcAft>
              <a:buNone/>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Strategic planning, not sacrificing quality. </a:t>
            </a:r>
          </a:p>
          <a:p>
            <a:pPr marL="622300" lvl="1">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Early Collaboration: Bringing cost-effective solutions upfront and getting alignment. </a:t>
            </a:r>
          </a:p>
          <a:p>
            <a:pPr marL="622300" lvl="1">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Advanced Technologies: Tablet technology, real-time project tracking improve productivity and better ways of doing the job. </a:t>
            </a:r>
          </a:p>
          <a:p>
            <a:pPr marL="622300" lvl="1">
              <a:lnSpc>
                <a:spcPct val="115000"/>
              </a:lnSpc>
              <a:spcBef>
                <a:spcPts val="0"/>
              </a:spcBef>
              <a:spcAft>
                <a:spcPts val="0"/>
              </a:spcAft>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Preventative Maintenance: Addressing minor issues early prevents expensive repairs later. Correctly performing disassembly, as found inspections, and assembly are key parts.</a:t>
            </a:r>
          </a:p>
          <a:p>
            <a:pPr marL="336550" lvl="1" indent="0">
              <a:spcBef>
                <a:spcPts val="0"/>
              </a:spcBef>
              <a:spcAft>
                <a:spcPts val="0"/>
              </a:spcAft>
              <a:buNone/>
            </a:pPr>
            <a:r>
              <a:rPr lang="en-US" sz="1400" dirty="0">
                <a:effectLst/>
                <a:latin typeface="Arial" panose="020B0604020202020204" pitchFamily="34" charset="0"/>
                <a:ea typeface="Aptos" panose="020B0004020202020204" pitchFamily="34" charset="0"/>
                <a:cs typeface="Times New Roman" panose="02020603050405020304" pitchFamily="18" charset="0"/>
              </a:rPr>
              <a:t>The goal is to maximize value while maintaining safety and quality.</a:t>
            </a:r>
            <a:endParaRPr lang="en-US" sz="14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Conclusion</a:t>
            </a:r>
          </a:p>
          <a:p>
            <a:pPr marL="336550" lvl="1" indent="0">
              <a:lnSpc>
                <a:spcPct val="115000"/>
              </a:lnSpc>
              <a:spcBef>
                <a:spcPts val="0"/>
              </a:spcBef>
              <a:spcAft>
                <a:spcPts val="0"/>
              </a:spcAft>
              <a:buNone/>
            </a:pPr>
            <a:r>
              <a:rPr lang="en-US" sz="1400" kern="100" dirty="0">
                <a:effectLst/>
                <a:latin typeface="Arial" panose="020B0604020202020204" pitchFamily="34" charset="0"/>
                <a:ea typeface="Aptos" panose="020B0004020202020204" pitchFamily="34" charset="0"/>
                <a:cs typeface="Times New Roman" panose="02020603050405020304" pitchFamily="18" charset="0"/>
              </a:rPr>
              <a:t>In summary, they are all not separate goals—they work together to ensure success in the end. By prioritizing safety, maintaining reliability, driving high performance, and strategically managing costs, we create a win-win scenario for all stakeholders.</a:t>
            </a:r>
          </a:p>
          <a:p>
            <a:pPr marL="0" marR="0">
              <a:lnSpc>
                <a:spcPct val="115000"/>
              </a:lnSpc>
              <a:spcAft>
                <a:spcPts val="800"/>
              </a:spcAft>
            </a:pP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40BA1FBE-A944-273C-484A-93F5747B6329}"/>
              </a:ext>
            </a:extLst>
          </p:cNvPr>
          <p:cNvSpPr>
            <a:spLocks noGrp="1"/>
          </p:cNvSpPr>
          <p:nvPr>
            <p:ph type="sldNum" sz="quarter" idx="12"/>
          </p:nvPr>
        </p:nvSpPr>
        <p:spPr/>
        <p:txBody>
          <a:bodyPr/>
          <a:lstStyle/>
          <a:p>
            <a:fld id="{602B0339-AE07-4CE3-B338-A4EFED78CE92}" type="slidenum">
              <a:rPr lang="en-US" smtClean="0"/>
              <a:pPr/>
              <a:t>32</a:t>
            </a:fld>
            <a:endParaRPr lang="en-US" dirty="0"/>
          </a:p>
        </p:txBody>
      </p:sp>
    </p:spTree>
    <p:extLst>
      <p:ext uri="{BB962C8B-B14F-4D97-AF65-F5344CB8AC3E}">
        <p14:creationId xmlns:p14="http://schemas.microsoft.com/office/powerpoint/2010/main" val="2004040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MOC Changes - updates</a:t>
            </a:r>
          </a:p>
        </p:txBody>
      </p:sp>
    </p:spTree>
    <p:extLst>
      <p:ext uri="{BB962C8B-B14F-4D97-AF65-F5344CB8AC3E}">
        <p14:creationId xmlns:p14="http://schemas.microsoft.com/office/powerpoint/2010/main" val="461302025"/>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7F91-0BBD-7FCE-3B90-8EAD92C8D947}"/>
              </a:ext>
            </a:extLst>
          </p:cNvPr>
          <p:cNvSpPr>
            <a:spLocks noGrp="1"/>
          </p:cNvSpPr>
          <p:nvPr>
            <p:ph type="title"/>
          </p:nvPr>
        </p:nvSpPr>
        <p:spPr/>
        <p:txBody>
          <a:bodyPr/>
          <a:lstStyle/>
          <a:p>
            <a:r>
              <a:rPr lang="en-US" dirty="0"/>
              <a:t>MOC Changes / Updates – Chase Blanchard</a:t>
            </a:r>
          </a:p>
        </p:txBody>
      </p:sp>
      <p:sp>
        <p:nvSpPr>
          <p:cNvPr id="3" name="Content Placeholder 2">
            <a:extLst>
              <a:ext uri="{FF2B5EF4-FFF2-40B4-BE49-F238E27FC236}">
                <a16:creationId xmlns:a16="http://schemas.microsoft.com/office/drawing/2014/main" id="{8898A322-639C-F539-BA0F-2965406BA507}"/>
              </a:ext>
            </a:extLst>
          </p:cNvPr>
          <p:cNvSpPr>
            <a:spLocks noGrp="1"/>
          </p:cNvSpPr>
          <p:nvPr>
            <p:ph idx="1"/>
          </p:nvPr>
        </p:nvSpPr>
        <p:spPr>
          <a:xfrm>
            <a:off x="457200" y="1000126"/>
            <a:ext cx="8229600" cy="3557125"/>
          </a:xfrm>
        </p:spPr>
        <p:txBody>
          <a:bodyPr>
            <a:normAutofit fontScale="92500" lnSpcReduction="10000"/>
          </a:bodyPr>
          <a:lstStyle/>
          <a:p>
            <a:r>
              <a:rPr lang="en-US" dirty="0"/>
              <a:t>Here are some of the updates that have taken place:</a:t>
            </a:r>
          </a:p>
          <a:p>
            <a:pPr lvl="1"/>
            <a:r>
              <a:rPr lang="en-US" dirty="0"/>
              <a:t>Freeport Radio Management </a:t>
            </a:r>
          </a:p>
          <a:p>
            <a:pPr lvl="1"/>
            <a:r>
              <a:rPr lang="en-US" dirty="0"/>
              <a:t>Secure Access Control</a:t>
            </a:r>
          </a:p>
          <a:p>
            <a:pPr lvl="2">
              <a:buFont typeface="Courier New" panose="02070309020205020404" pitchFamily="49" charset="0"/>
              <a:buChar char="o"/>
            </a:pPr>
            <a:r>
              <a:rPr lang="en-US" dirty="0"/>
              <a:t>Freeport Badging Work Process</a:t>
            </a:r>
          </a:p>
          <a:p>
            <a:pPr lvl="2">
              <a:buFont typeface="Courier New" panose="02070309020205020404" pitchFamily="49" charset="0"/>
              <a:buChar char="o"/>
            </a:pPr>
            <a:r>
              <a:rPr lang="en-US" dirty="0"/>
              <a:t>Waiver Process</a:t>
            </a:r>
          </a:p>
          <a:p>
            <a:pPr lvl="2">
              <a:buFont typeface="Courier New" panose="02070309020205020404" pitchFamily="49" charset="0"/>
              <a:buChar char="o"/>
            </a:pPr>
            <a:r>
              <a:rPr lang="en-US" dirty="0"/>
              <a:t>Lock &amp; Key Process</a:t>
            </a:r>
          </a:p>
          <a:p>
            <a:pPr lvl="2">
              <a:buFont typeface="Courier New" panose="02070309020205020404" pitchFamily="49" charset="0"/>
              <a:buChar char="o"/>
            </a:pPr>
            <a:r>
              <a:rPr lang="en-US" dirty="0"/>
              <a:t>Camera Process</a:t>
            </a:r>
          </a:p>
          <a:p>
            <a:pPr lvl="2">
              <a:buFont typeface="Courier New" panose="02070309020205020404" pitchFamily="49" charset="0"/>
              <a:buChar char="o"/>
            </a:pPr>
            <a:r>
              <a:rPr lang="en-US" dirty="0"/>
              <a:t>TAC Security</a:t>
            </a:r>
          </a:p>
          <a:p>
            <a:pPr lvl="1"/>
            <a:r>
              <a:rPr lang="en-US" sz="1800" dirty="0"/>
              <a:t>PPE Grid Update for Epichlorohydrin</a:t>
            </a:r>
          </a:p>
          <a:p>
            <a:pPr lvl="1"/>
            <a:r>
              <a:rPr lang="en-US" sz="1800" dirty="0"/>
              <a:t>Respiratory Protection change for Methylene Chloride</a:t>
            </a:r>
          </a:p>
          <a:p>
            <a:pPr lvl="1"/>
            <a:endParaRPr lang="en-US" dirty="0"/>
          </a:p>
        </p:txBody>
      </p:sp>
      <p:sp>
        <p:nvSpPr>
          <p:cNvPr id="4" name="Slide Number Placeholder 3">
            <a:extLst>
              <a:ext uri="{FF2B5EF4-FFF2-40B4-BE49-F238E27FC236}">
                <a16:creationId xmlns:a16="http://schemas.microsoft.com/office/drawing/2014/main" id="{8F26ECB8-2122-A973-E2E6-10C56DD9493A}"/>
              </a:ext>
            </a:extLst>
          </p:cNvPr>
          <p:cNvSpPr>
            <a:spLocks noGrp="1"/>
          </p:cNvSpPr>
          <p:nvPr>
            <p:ph type="sldNum" sz="quarter" idx="12"/>
          </p:nvPr>
        </p:nvSpPr>
        <p:spPr/>
        <p:txBody>
          <a:bodyPr/>
          <a:lstStyle/>
          <a:p>
            <a:fld id="{602B0339-AE07-4CE3-B338-A4EFED78CE92}" type="slidenum">
              <a:rPr lang="en-US" smtClean="0"/>
              <a:pPr/>
              <a:t>34</a:t>
            </a:fld>
            <a:endParaRPr lang="en-US" dirty="0"/>
          </a:p>
        </p:txBody>
      </p:sp>
    </p:spTree>
    <p:extLst>
      <p:ext uri="{BB962C8B-B14F-4D97-AF65-F5344CB8AC3E}">
        <p14:creationId xmlns:p14="http://schemas.microsoft.com/office/powerpoint/2010/main" val="46159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9C911-E7F7-1985-8B1E-93D6368A12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12234-D53E-3989-7362-0051D85C2D99}"/>
              </a:ext>
            </a:extLst>
          </p:cNvPr>
          <p:cNvSpPr>
            <a:spLocks noGrp="1"/>
          </p:cNvSpPr>
          <p:nvPr>
            <p:ph type="title"/>
          </p:nvPr>
        </p:nvSpPr>
        <p:spPr>
          <a:xfrm>
            <a:off x="378994" y="0"/>
            <a:ext cx="8439499" cy="822764"/>
          </a:xfrm>
        </p:spPr>
        <p:txBody>
          <a:bodyPr>
            <a:normAutofit fontScale="90000"/>
          </a:bodyPr>
          <a:lstStyle/>
          <a:p>
            <a:pPr defTabSz="733425"/>
            <a:r>
              <a:rPr lang="en-US" sz="1800" dirty="0"/>
              <a:t>US FREE 24 02769 P, In Service 1/08/2025				              </a:t>
            </a:r>
            <a:r>
              <a:rPr lang="en-US" sz="1350" dirty="0"/>
              <a:t>Owner:  Brian Blanchard</a:t>
            </a:r>
            <a:br>
              <a:rPr lang="en-US" sz="1800" dirty="0"/>
            </a:br>
            <a:r>
              <a:rPr lang="en-US" sz="1800" dirty="0"/>
              <a:t>Freeport Radio Management </a:t>
            </a:r>
          </a:p>
        </p:txBody>
      </p:sp>
      <p:sp>
        <p:nvSpPr>
          <p:cNvPr id="7" name="Content Placeholder 6">
            <a:extLst>
              <a:ext uri="{FF2B5EF4-FFF2-40B4-BE49-F238E27FC236}">
                <a16:creationId xmlns:a16="http://schemas.microsoft.com/office/drawing/2014/main" id="{BE2445D6-2058-1295-A284-86B0F30752E0}"/>
              </a:ext>
            </a:extLst>
          </p:cNvPr>
          <p:cNvSpPr>
            <a:spLocks noGrp="1"/>
          </p:cNvSpPr>
          <p:nvPr>
            <p:ph idx="1"/>
          </p:nvPr>
        </p:nvSpPr>
        <p:spPr>
          <a:xfrm>
            <a:off x="378995" y="918839"/>
            <a:ext cx="8439498" cy="3868359"/>
          </a:xfrm>
        </p:spPr>
        <p:txBody>
          <a:bodyPr>
            <a:noAutofit/>
          </a:bodyPr>
          <a:lstStyle/>
          <a:p>
            <a:pPr marL="0" indent="0">
              <a:lnSpc>
                <a:spcPct val="114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Scope: Freeport Site</a:t>
            </a: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0"/>
              </a:spcAft>
              <a:buNone/>
            </a:pP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150"/>
              </a:spcAft>
              <a:buNone/>
            </a:pPr>
            <a:r>
              <a:rPr lang="en-US" sz="1013" b="1" dirty="0">
                <a:highlight>
                  <a:srgbClr val="FFFFFF"/>
                </a:highlight>
                <a:latin typeface="Calibri Light" panose="020F0302020204030204" pitchFamily="34" charset="0"/>
                <a:cs typeface="Calibri Light" panose="020F0302020204030204" pitchFamily="34" charset="0"/>
              </a:rPr>
              <a:t>Purpose:</a:t>
            </a:r>
          </a:p>
          <a:p>
            <a:pPr marL="0" indent="0">
              <a:lnSpc>
                <a:spcPct val="114000"/>
              </a:lnSpc>
              <a:spcBef>
                <a:spcPts val="0"/>
              </a:spcBef>
              <a:spcAft>
                <a:spcPts val="900"/>
              </a:spcAft>
              <a:buNone/>
            </a:pPr>
            <a:r>
              <a:rPr lang="en-US" sz="1013" dirty="0">
                <a:highlight>
                  <a:srgbClr val="FFFFFF"/>
                </a:highlight>
                <a:latin typeface="Calibri Light" panose="020F0302020204030204" pitchFamily="34" charset="0"/>
                <a:cs typeface="Calibri Light" panose="020F0302020204030204" pitchFamily="34" charset="0"/>
              </a:rPr>
              <a:t>An Olin Radio policy was created to ensure a consistent work process is followed across the TXO site. This work process will follow the guidelines currently in place lined out in the Olin/Dow site service agreements and Motorola requirements.</a:t>
            </a:r>
          </a:p>
          <a:p>
            <a:pPr marL="0" indent="0">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Basis:</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The Basis for this Policy is to clarify requirements and work processes. This will align with expectations outlined in Dow/Olin site service agreements. </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Clarifying the process and expectations will restrict unnecessary spending on site radios. This will also enforce all the necessary reviews to ensure contractual inventory limits are not being exceeded on the Dow radio system. </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Implementing management systems will ensure traceability and accountability for all radio communication assets for our site and facilities</a:t>
            </a:r>
          </a:p>
          <a:p>
            <a:pPr marL="0" indent="0" algn="just">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Implementation Task(s):</a:t>
            </a:r>
            <a:endParaRPr lang="en-US" sz="1013" b="1"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r>
              <a:rPr lang="en-US" sz="900" dirty="0">
                <a:solidFill>
                  <a:srgbClr val="000000"/>
                </a:solidFill>
                <a:latin typeface="segoe ui" panose="020B0502040204020203" pitchFamily="34" charset="0"/>
              </a:rPr>
              <a:t>Assign shift connector task to responsible focal point </a:t>
            </a:r>
            <a:r>
              <a:rPr lang="en-US" sz="1013" dirty="0">
                <a:latin typeface="Calibri Light" panose="020F0302020204030204" pitchFamily="34" charset="0"/>
                <a:cs typeface="Calibri Light" panose="020F0302020204030204" pitchFamily="34" charset="0"/>
              </a:rPr>
              <a:t>[Due (1)-months after IN-SERVICE]</a:t>
            </a:r>
          </a:p>
          <a:p>
            <a:pPr marL="171450" indent="-171450" defTabSz="685800">
              <a:lnSpc>
                <a:spcPct val="114000"/>
              </a:lnSpc>
              <a:spcBef>
                <a:spcPts val="150"/>
              </a:spcBef>
              <a:spcAft>
                <a:spcPts val="150"/>
              </a:spcAft>
              <a:defRPr/>
            </a:pPr>
            <a:r>
              <a:rPr lang="en-US" sz="825" dirty="0">
                <a:solidFill>
                  <a:srgbClr val="000000"/>
                </a:solidFill>
                <a:latin typeface="segoe ui" panose="020B0502040204020203" pitchFamily="34" charset="0"/>
              </a:rPr>
              <a:t>Create a Master Radio log of all radios within each facility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marL="171450" indent="-171450" defTabSz="685800">
              <a:lnSpc>
                <a:spcPct val="114000"/>
              </a:lnSpc>
              <a:spcBef>
                <a:spcPts val="150"/>
              </a:spcBef>
              <a:spcAft>
                <a:spcPts val="150"/>
              </a:spcAft>
              <a:defRPr/>
            </a:pPr>
            <a:r>
              <a:rPr lang="en-US" sz="825" dirty="0">
                <a:solidFill>
                  <a:srgbClr val="000000"/>
                </a:solidFill>
                <a:latin typeface="segoe ui" panose="020B0502040204020203" pitchFamily="34" charset="0"/>
              </a:rPr>
              <a:t>Full implementation of Olin TXO Radio record keeping.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marL="171450" indent="-171450" defTabSz="685800">
              <a:lnSpc>
                <a:spcPct val="114000"/>
              </a:lnSpc>
              <a:spcBef>
                <a:spcPts val="150"/>
              </a:spcBef>
              <a:spcAft>
                <a:spcPts val="150"/>
              </a:spcAft>
              <a:defRPr/>
            </a:pPr>
            <a:r>
              <a:rPr lang="en-US" sz="825" dirty="0">
                <a:solidFill>
                  <a:srgbClr val="000000"/>
                </a:solidFill>
                <a:latin typeface="segoe ui" panose="020B0502040204020203" pitchFamily="34" charset="0"/>
              </a:rPr>
              <a:t>Review Facility Security Plan.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a:lnSpc>
                <a:spcPct val="114000"/>
              </a:lnSpc>
              <a:spcBef>
                <a:spcPts val="150"/>
              </a:spcBef>
              <a:spcAft>
                <a:spcPts val="150"/>
              </a:spcAft>
              <a:defRPr/>
            </a:pPr>
            <a:r>
              <a:rPr lang="en-US" sz="900" dirty="0">
                <a:solidFill>
                  <a:srgbClr val="000000"/>
                </a:solidFill>
                <a:latin typeface="segoe ui" panose="020B0502040204020203" pitchFamily="34" charset="0"/>
              </a:rPr>
              <a:t>Update facility exit/off-boarding checklist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marL="171450" indent="-171450" defTabSz="685800">
              <a:lnSpc>
                <a:spcPct val="114000"/>
              </a:lnSpc>
              <a:spcBef>
                <a:spcPts val="150"/>
              </a:spcBef>
              <a:spcAft>
                <a:spcPts val="150"/>
              </a:spcAft>
              <a:defRPr/>
            </a:pPr>
            <a:endParaRPr lang="en-US" sz="1013" dirty="0">
              <a:solidFill>
                <a:srgbClr val="000000"/>
              </a:solidFill>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013"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125" dirty="0">
              <a:highlight>
                <a:srgbClr val="FF00FF"/>
              </a:highlight>
              <a:latin typeface="Calibri Light" panose="020F0302020204030204" pitchFamily="34" charset="0"/>
              <a:cs typeface="Calibri Light" panose="020F0302020204030204" pitchFamily="34" charset="0"/>
            </a:endParaRPr>
          </a:p>
          <a:p>
            <a:pPr marL="0" indent="0">
              <a:buNone/>
            </a:pPr>
            <a:endParaRPr lang="en-US" sz="1350" dirty="0">
              <a:highlight>
                <a:srgbClr val="FFFFFF"/>
              </a:highlight>
            </a:endParaRPr>
          </a:p>
        </p:txBody>
      </p:sp>
    </p:spTree>
    <p:extLst>
      <p:ext uri="{BB962C8B-B14F-4D97-AF65-F5344CB8AC3E}">
        <p14:creationId xmlns:p14="http://schemas.microsoft.com/office/powerpoint/2010/main" val="2858667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DB76B-0FA4-5FB7-6417-632E76D2CB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A84A50-C372-20BA-4EA2-751EEF118A82}"/>
              </a:ext>
            </a:extLst>
          </p:cNvPr>
          <p:cNvSpPr>
            <a:spLocks noGrp="1"/>
          </p:cNvSpPr>
          <p:nvPr>
            <p:ph type="title"/>
          </p:nvPr>
        </p:nvSpPr>
        <p:spPr>
          <a:xfrm>
            <a:off x="378994" y="0"/>
            <a:ext cx="8439499" cy="822764"/>
          </a:xfrm>
        </p:spPr>
        <p:txBody>
          <a:bodyPr>
            <a:normAutofit fontScale="90000"/>
          </a:bodyPr>
          <a:lstStyle/>
          <a:p>
            <a:pPr defTabSz="733425"/>
            <a:r>
              <a:rPr lang="en-US" sz="1800" dirty="0"/>
              <a:t>US FREE 24 02662 P, In Service 12/18/2024				              </a:t>
            </a:r>
            <a:r>
              <a:rPr lang="en-US" sz="1350" dirty="0"/>
              <a:t>Owner:  Cortney Miranda</a:t>
            </a:r>
            <a:br>
              <a:rPr lang="en-US" sz="1800" dirty="0"/>
            </a:br>
            <a:r>
              <a:rPr lang="en-US" sz="1800" dirty="0"/>
              <a:t>Secure Access Control Systems - Policy &amp; Document Update</a:t>
            </a:r>
          </a:p>
        </p:txBody>
      </p:sp>
      <p:sp>
        <p:nvSpPr>
          <p:cNvPr id="7" name="Content Placeholder 6">
            <a:extLst>
              <a:ext uri="{FF2B5EF4-FFF2-40B4-BE49-F238E27FC236}">
                <a16:creationId xmlns:a16="http://schemas.microsoft.com/office/drawing/2014/main" id="{3C30217D-52F3-5F1F-CF8E-9320363A84D6}"/>
              </a:ext>
            </a:extLst>
          </p:cNvPr>
          <p:cNvSpPr>
            <a:spLocks noGrp="1"/>
          </p:cNvSpPr>
          <p:nvPr>
            <p:ph idx="1"/>
          </p:nvPr>
        </p:nvSpPr>
        <p:spPr>
          <a:xfrm>
            <a:off x="378995" y="918839"/>
            <a:ext cx="8439498" cy="3868359"/>
          </a:xfrm>
        </p:spPr>
        <p:txBody>
          <a:bodyPr>
            <a:noAutofit/>
          </a:bodyPr>
          <a:lstStyle/>
          <a:p>
            <a:pPr marL="0" indent="0">
              <a:lnSpc>
                <a:spcPct val="114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Scope: Freeport Site</a:t>
            </a: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0"/>
              </a:spcAft>
              <a:buNone/>
            </a:pP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150"/>
              </a:spcAft>
              <a:buNone/>
            </a:pPr>
            <a:r>
              <a:rPr lang="en-US" sz="1013" b="1" dirty="0">
                <a:highlight>
                  <a:srgbClr val="FFFFFF"/>
                </a:highlight>
                <a:latin typeface="Calibri Light" panose="020F0302020204030204" pitchFamily="34" charset="0"/>
                <a:cs typeface="Calibri Light" panose="020F0302020204030204" pitchFamily="34" charset="0"/>
              </a:rPr>
              <a:t>Purpose:</a:t>
            </a:r>
          </a:p>
          <a:p>
            <a:pPr marL="0" indent="0">
              <a:lnSpc>
                <a:spcPct val="114000"/>
              </a:lnSpc>
              <a:spcBef>
                <a:spcPts val="0"/>
              </a:spcBef>
              <a:spcAft>
                <a:spcPts val="0"/>
              </a:spcAft>
              <a:buNone/>
            </a:pPr>
            <a:r>
              <a:rPr lang="en-US" sz="1013" dirty="0">
                <a:highlight>
                  <a:srgbClr val="FFFFFF"/>
                </a:highlight>
                <a:latin typeface="Calibri Light" panose="020F0302020204030204" pitchFamily="34" charset="0"/>
                <a:cs typeface="Calibri Light" panose="020F0302020204030204" pitchFamily="34" charset="0"/>
              </a:rPr>
              <a:t>This MOC is to update documentation, policies and work processes revolving Secure Access Control Systems. Updates are needed to reflect current work processes, role alignments and provide clarity where it was unclear. Management systems and documents to be revised by this </a:t>
            </a:r>
            <a:r>
              <a:rPr lang="en-US" sz="1013" dirty="0" err="1">
                <a:highlight>
                  <a:srgbClr val="FFFFFF"/>
                </a:highlight>
                <a:latin typeface="Calibri Light" panose="020F0302020204030204" pitchFamily="34" charset="0"/>
                <a:cs typeface="Calibri Light" panose="020F0302020204030204" pitchFamily="34" charset="0"/>
              </a:rPr>
              <a:t>eMOC</a:t>
            </a:r>
            <a:r>
              <a:rPr lang="en-US" sz="1013" dirty="0">
                <a:highlight>
                  <a:srgbClr val="FFFFFF"/>
                </a:highlight>
                <a:latin typeface="Calibri Light" panose="020F0302020204030204" pitchFamily="34" charset="0"/>
                <a:cs typeface="Calibri Light" panose="020F0302020204030204" pitchFamily="34" charset="0"/>
              </a:rPr>
              <a:t> are as follows: </a:t>
            </a:r>
          </a:p>
          <a:p>
            <a:pPr marL="0" indent="0">
              <a:lnSpc>
                <a:spcPct val="114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Badging systems, Waiver Process, Lock and Key, Cameras, TAC Security</a:t>
            </a:r>
          </a:p>
          <a:p>
            <a:pPr marL="0" indent="0">
              <a:lnSpc>
                <a:spcPct val="114000"/>
              </a:lnSpc>
              <a:spcBef>
                <a:spcPts val="0"/>
              </a:spcBef>
              <a:spcAft>
                <a:spcPts val="0"/>
              </a:spcAft>
              <a:buNone/>
            </a:pPr>
            <a:endParaRPr lang="en-US" sz="1013" b="1"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Basis:</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The Basis for this Change is to clarify current requirements and work processes. This will align with expectations from Division and Dows work processes. Clarifying the process and expectations will restrict unnecessary spending on secure access systems. This will also enforce all the necessary reviews to ensure all company requirements are being met. Implementing management systems will ensure traceability and accountability for all assets aligned with Secure Access to our site and facilities.</a:t>
            </a:r>
          </a:p>
          <a:p>
            <a:pPr marL="0" indent="0" algn="just">
              <a:lnSpc>
                <a:spcPct val="100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Implementation Task(s):</a:t>
            </a:r>
            <a:endParaRPr lang="en-US" sz="1013" b="1" dirty="0">
              <a:latin typeface="Calibri Light" panose="020F0302020204030204" pitchFamily="34" charset="0"/>
              <a:cs typeface="Calibri Light" panose="020F0302020204030204" pitchFamily="34" charset="0"/>
            </a:endParaRPr>
          </a:p>
          <a:p>
            <a:pPr>
              <a:lnSpc>
                <a:spcPct val="100000"/>
              </a:lnSpc>
              <a:spcBef>
                <a:spcPts val="0"/>
              </a:spcBef>
              <a:spcAft>
                <a:spcPts val="0"/>
              </a:spcAft>
            </a:pPr>
            <a:r>
              <a:rPr lang="en-US" sz="825" dirty="0">
                <a:solidFill>
                  <a:srgbClr val="000000"/>
                </a:solidFill>
                <a:latin typeface="segoe ui" panose="020B0502040204020203" pitchFamily="34" charset="0"/>
              </a:rPr>
              <a:t>Assign Shift Connector Task - Annual Badge Access Audit </a:t>
            </a:r>
            <a:r>
              <a:rPr lang="en-US" sz="1013" dirty="0">
                <a:latin typeface="Calibri Light" panose="020F0302020204030204" pitchFamily="34" charset="0"/>
                <a:cs typeface="Calibri Light" panose="020F0302020204030204" pitchFamily="34" charset="0"/>
              </a:rPr>
              <a:t>[Due (1)-months after IN-SERVICE]</a:t>
            </a:r>
          </a:p>
          <a:p>
            <a:pPr marL="171450" indent="-171450" defTabSz="685800">
              <a:lnSpc>
                <a:spcPct val="100000"/>
              </a:lnSpc>
              <a:spcBef>
                <a:spcPts val="0"/>
              </a:spcBef>
              <a:spcAft>
                <a:spcPts val="0"/>
              </a:spcAft>
              <a:defRPr/>
            </a:pPr>
            <a:r>
              <a:rPr lang="en-US" sz="788" dirty="0">
                <a:solidFill>
                  <a:srgbClr val="000000"/>
                </a:solidFill>
                <a:latin typeface="segoe ui" panose="020B0502040204020203" pitchFamily="34" charset="0"/>
              </a:rPr>
              <a:t>Assign Shift Connector Task - Annual Lock and Key Audit </a:t>
            </a:r>
            <a:r>
              <a:rPr lang="en-US" sz="1013" dirty="0">
                <a:solidFill>
                  <a:srgbClr val="000000"/>
                </a:solidFill>
                <a:latin typeface="Calibri Light" panose="020F0302020204030204" pitchFamily="34" charset="0"/>
                <a:cs typeface="Calibri Light" panose="020F0302020204030204" pitchFamily="34" charset="0"/>
              </a:rPr>
              <a:t>[Due (1)-months after IN-SERVICE]</a:t>
            </a:r>
          </a:p>
          <a:p>
            <a:pPr marL="171450" indent="-171450" defTabSz="685800">
              <a:lnSpc>
                <a:spcPct val="100000"/>
              </a:lnSpc>
              <a:spcBef>
                <a:spcPts val="0"/>
              </a:spcBef>
              <a:spcAft>
                <a:spcPts val="0"/>
              </a:spcAft>
              <a:defRPr/>
            </a:pPr>
            <a:r>
              <a:rPr lang="en-US" sz="788" dirty="0">
                <a:solidFill>
                  <a:srgbClr val="000000"/>
                </a:solidFill>
                <a:latin typeface="segoe ui" panose="020B0502040204020203" pitchFamily="34" charset="0"/>
              </a:rPr>
              <a:t>Review Facility Specific Camera Policy</a:t>
            </a:r>
            <a:r>
              <a:rPr lang="en-US" sz="825" dirty="0">
                <a:solidFill>
                  <a:srgbClr val="000000"/>
                </a:solidFill>
                <a:latin typeface="segoe ui" panose="020B0502040204020203" pitchFamily="34" charset="0"/>
              </a:rPr>
              <a:t>.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marL="171450" indent="-171450" defTabSz="685800">
              <a:lnSpc>
                <a:spcPct val="100000"/>
              </a:lnSpc>
              <a:spcBef>
                <a:spcPts val="0"/>
              </a:spcBef>
              <a:spcAft>
                <a:spcPts val="0"/>
              </a:spcAft>
              <a:defRPr/>
            </a:pPr>
            <a:r>
              <a:rPr lang="en-US" sz="788" dirty="0">
                <a:solidFill>
                  <a:srgbClr val="000000"/>
                </a:solidFill>
                <a:latin typeface="segoe ui" panose="020B0502040204020203" pitchFamily="34" charset="0"/>
              </a:rPr>
              <a:t>Update Facility Security Plan </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a:lnSpc>
                <a:spcPct val="100000"/>
              </a:lnSpc>
              <a:spcBef>
                <a:spcPts val="0"/>
              </a:spcBef>
              <a:spcAft>
                <a:spcPts val="0"/>
              </a:spcAft>
              <a:defRPr/>
            </a:pPr>
            <a:r>
              <a:rPr lang="en-US" sz="825" dirty="0">
                <a:solidFill>
                  <a:srgbClr val="000000"/>
                </a:solidFill>
                <a:latin typeface="segoe ui" panose="020B0502040204020203" pitchFamily="34" charset="0"/>
              </a:rPr>
              <a:t>Create a Master Log of all lock and keys within each facility</a:t>
            </a:r>
            <a:r>
              <a:rPr lang="en-US" sz="1013" dirty="0">
                <a:solidFill>
                  <a:srgbClr val="000000"/>
                </a:solidFill>
                <a:latin typeface="Calibri Light" panose="020F0302020204030204" pitchFamily="34" charset="0"/>
                <a:cs typeface="Calibri Light" panose="020F0302020204030204" pitchFamily="34" charset="0"/>
              </a:rPr>
              <a:t>[Due (3)-months after IN-SERVICE]</a:t>
            </a:r>
          </a:p>
          <a:p>
            <a:pPr>
              <a:lnSpc>
                <a:spcPct val="100000"/>
              </a:lnSpc>
              <a:spcBef>
                <a:spcPts val="0"/>
              </a:spcBef>
              <a:spcAft>
                <a:spcPts val="0"/>
              </a:spcAft>
              <a:defRPr/>
            </a:pPr>
            <a:r>
              <a:rPr lang="en-US" sz="900" dirty="0">
                <a:solidFill>
                  <a:srgbClr val="000000"/>
                </a:solidFill>
                <a:latin typeface="segoe ui" panose="020B0502040204020203" pitchFamily="34" charset="0"/>
              </a:rPr>
              <a:t>Full implementation of Lock and Key Record Keeping</a:t>
            </a:r>
            <a:r>
              <a:rPr lang="en-US" sz="1013" dirty="0">
                <a:solidFill>
                  <a:srgbClr val="000000"/>
                </a:solidFill>
                <a:latin typeface="Calibri Light" panose="020F0302020204030204" pitchFamily="34" charset="0"/>
                <a:cs typeface="Calibri Light" panose="020F0302020204030204" pitchFamily="34" charset="0"/>
              </a:rPr>
              <a:t> [Due (3)-months after IN-SERVICE]</a:t>
            </a:r>
          </a:p>
          <a:p>
            <a:pPr>
              <a:lnSpc>
                <a:spcPct val="100000"/>
              </a:lnSpc>
              <a:spcBef>
                <a:spcPts val="0"/>
              </a:spcBef>
              <a:spcAft>
                <a:spcPts val="0"/>
              </a:spcAft>
              <a:defRPr/>
            </a:pPr>
            <a:r>
              <a:rPr lang="en-US" sz="900" dirty="0">
                <a:solidFill>
                  <a:srgbClr val="000000"/>
                </a:solidFill>
                <a:latin typeface="segoe ui" panose="020B0502040204020203" pitchFamily="34" charset="0"/>
              </a:rPr>
              <a:t>Review Facility aligned badging policies or processes</a:t>
            </a:r>
            <a:r>
              <a:rPr lang="en-US" sz="1013" dirty="0">
                <a:solidFill>
                  <a:srgbClr val="000000"/>
                </a:solidFill>
                <a:latin typeface="Calibri Light" panose="020F0302020204030204" pitchFamily="34" charset="0"/>
                <a:cs typeface="Calibri Light" panose="020F0302020204030204" pitchFamily="34" charset="0"/>
              </a:rPr>
              <a:t> [Due (3)-months after IN-SERVICE]</a:t>
            </a:r>
          </a:p>
          <a:p>
            <a:pPr>
              <a:lnSpc>
                <a:spcPct val="100000"/>
              </a:lnSpc>
              <a:spcBef>
                <a:spcPts val="0"/>
              </a:spcBef>
              <a:spcAft>
                <a:spcPts val="0"/>
              </a:spcAft>
              <a:defRPr/>
            </a:pPr>
            <a:endParaRPr lang="en-US" sz="1013" dirty="0">
              <a:solidFill>
                <a:srgbClr val="000000"/>
              </a:solidFill>
              <a:latin typeface="Calibri Light" panose="020F0302020204030204" pitchFamily="34" charset="0"/>
              <a:cs typeface="Calibri Light" panose="020F0302020204030204" pitchFamily="34" charset="0"/>
            </a:endParaRPr>
          </a:p>
          <a:p>
            <a:pPr marL="171450" indent="-171450" defTabSz="685800">
              <a:lnSpc>
                <a:spcPct val="114000"/>
              </a:lnSpc>
              <a:spcBef>
                <a:spcPts val="150"/>
              </a:spcBef>
              <a:spcAft>
                <a:spcPts val="150"/>
              </a:spcAft>
              <a:defRPr/>
            </a:pPr>
            <a:endParaRPr lang="en-US" sz="1013" dirty="0">
              <a:solidFill>
                <a:srgbClr val="000000"/>
              </a:solidFill>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013"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125" dirty="0">
              <a:highlight>
                <a:srgbClr val="FF00FF"/>
              </a:highlight>
              <a:latin typeface="Calibri Light" panose="020F0302020204030204" pitchFamily="34" charset="0"/>
              <a:cs typeface="Calibri Light" panose="020F0302020204030204" pitchFamily="34" charset="0"/>
            </a:endParaRPr>
          </a:p>
          <a:p>
            <a:pPr marL="0" indent="0">
              <a:buNone/>
            </a:pPr>
            <a:endParaRPr lang="en-US" sz="1350" dirty="0">
              <a:highlight>
                <a:srgbClr val="FFFFFF"/>
              </a:highlight>
            </a:endParaRPr>
          </a:p>
        </p:txBody>
      </p:sp>
    </p:spTree>
    <p:extLst>
      <p:ext uri="{BB962C8B-B14F-4D97-AF65-F5344CB8AC3E}">
        <p14:creationId xmlns:p14="http://schemas.microsoft.com/office/powerpoint/2010/main" val="3824148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AE54-CE1E-9757-50B3-FF41E230F5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6DEA454-100F-E35E-4859-40B40A7F6463}"/>
              </a:ext>
            </a:extLst>
          </p:cNvPr>
          <p:cNvSpPr>
            <a:spLocks noGrp="1"/>
          </p:cNvSpPr>
          <p:nvPr>
            <p:ph type="title"/>
          </p:nvPr>
        </p:nvSpPr>
        <p:spPr>
          <a:xfrm>
            <a:off x="378994" y="0"/>
            <a:ext cx="8439499" cy="822764"/>
          </a:xfrm>
        </p:spPr>
        <p:txBody>
          <a:bodyPr>
            <a:normAutofit fontScale="90000"/>
          </a:bodyPr>
          <a:lstStyle/>
          <a:p>
            <a:pPr defTabSz="733425"/>
            <a:r>
              <a:rPr lang="en-US" sz="1800" dirty="0"/>
              <a:t>US FREE 24 01423 P, In Service 2/11/2025				              </a:t>
            </a:r>
            <a:r>
              <a:rPr lang="en-US" sz="1350" dirty="0"/>
              <a:t>Owner:  Lori Zemen</a:t>
            </a:r>
            <a:br>
              <a:rPr lang="en-US" sz="1800" dirty="0"/>
            </a:br>
            <a:r>
              <a:rPr lang="en-US" sz="1800" dirty="0"/>
              <a:t>PPE Grid Update for Epichlorohydrin</a:t>
            </a:r>
          </a:p>
        </p:txBody>
      </p:sp>
      <p:sp>
        <p:nvSpPr>
          <p:cNvPr id="7" name="Content Placeholder 6">
            <a:extLst>
              <a:ext uri="{FF2B5EF4-FFF2-40B4-BE49-F238E27FC236}">
                <a16:creationId xmlns:a16="http://schemas.microsoft.com/office/drawing/2014/main" id="{AD1044E9-7364-FBA6-4B25-70B7975E80DB}"/>
              </a:ext>
            </a:extLst>
          </p:cNvPr>
          <p:cNvSpPr>
            <a:spLocks noGrp="1"/>
          </p:cNvSpPr>
          <p:nvPr>
            <p:ph idx="1"/>
          </p:nvPr>
        </p:nvSpPr>
        <p:spPr>
          <a:xfrm>
            <a:off x="378995" y="918839"/>
            <a:ext cx="8439498" cy="3868359"/>
          </a:xfrm>
        </p:spPr>
        <p:txBody>
          <a:bodyPr>
            <a:noAutofit/>
          </a:bodyPr>
          <a:lstStyle/>
          <a:p>
            <a:pPr marL="0" indent="0">
              <a:lnSpc>
                <a:spcPct val="114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Scope: Freeport Site</a:t>
            </a: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0"/>
              </a:spcAft>
              <a:buNone/>
            </a:pP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150"/>
              </a:spcAft>
              <a:buNone/>
            </a:pPr>
            <a:r>
              <a:rPr lang="en-US" sz="1013" b="1" dirty="0">
                <a:highlight>
                  <a:srgbClr val="FFFFFF"/>
                </a:highlight>
                <a:latin typeface="Calibri Light" panose="020F0302020204030204" pitchFamily="34" charset="0"/>
                <a:cs typeface="Calibri Light" panose="020F0302020204030204" pitchFamily="34" charset="0"/>
              </a:rPr>
              <a:t>Purpose:</a:t>
            </a:r>
          </a:p>
          <a:p>
            <a:pPr marL="0" indent="0">
              <a:lnSpc>
                <a:spcPct val="114000"/>
              </a:lnSpc>
              <a:spcBef>
                <a:spcPts val="0"/>
              </a:spcBef>
              <a:spcAft>
                <a:spcPts val="900"/>
              </a:spcAft>
              <a:buNone/>
            </a:pPr>
            <a:r>
              <a:rPr lang="en-US" sz="1013" dirty="0">
                <a:highlight>
                  <a:srgbClr val="FFFFFF"/>
                </a:highlight>
                <a:latin typeface="Calibri Light" panose="020F0302020204030204" pitchFamily="34" charset="0"/>
                <a:cs typeface="Calibri Light" panose="020F0302020204030204" pitchFamily="34" charset="0"/>
              </a:rPr>
              <a:t>PPE evaluated for Epichlorohydrin to harmonize throughout TXO. Information was received from Tingley (Manufacture) that permeation data shows suits should not be used for this chemical. Permeation data is only 7 minutes. All facilities must update PPE grids to reflect harmonized grid attached. </a:t>
            </a:r>
          </a:p>
          <a:p>
            <a:pPr marL="0" indent="0">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Basis:</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Per Industrial Hygiene chemical evaluation of Epichlorohydrin and insight from current approved PPE provider (Tingley), it was found that the current approved PPE was not adequate or suitable for with EPI. See attached documentation for further clarity. </a:t>
            </a:r>
          </a:p>
          <a:p>
            <a:pPr marL="0" indent="0" algn="just">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Implementation Task(s):</a:t>
            </a:r>
            <a:endParaRPr lang="en-US" sz="1013" b="1"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r>
              <a:rPr lang="en-US" sz="825" dirty="0">
                <a:solidFill>
                  <a:srgbClr val="000000"/>
                </a:solidFill>
                <a:latin typeface="segoe ui" panose="020B0502040204020203" pitchFamily="34" charset="0"/>
              </a:rPr>
              <a:t>EHS Tech - Update Approved PPE Grid </a:t>
            </a:r>
            <a:r>
              <a:rPr lang="en-US" sz="1013" dirty="0">
                <a:latin typeface="Calibri Light" panose="020F0302020204030204" pitchFamily="34" charset="0"/>
                <a:cs typeface="Calibri Light" panose="020F0302020204030204" pitchFamily="34" charset="0"/>
              </a:rPr>
              <a:t>[Due (30)-Days after IN-SERVICE]</a:t>
            </a:r>
          </a:p>
          <a:p>
            <a:pPr marL="171450" indent="-171450" defTabSz="685800">
              <a:lnSpc>
                <a:spcPct val="114000"/>
              </a:lnSpc>
              <a:spcBef>
                <a:spcPts val="150"/>
              </a:spcBef>
              <a:spcAft>
                <a:spcPts val="150"/>
              </a:spcAft>
              <a:defRPr/>
            </a:pPr>
            <a:r>
              <a:rPr lang="en-US" sz="788" dirty="0">
                <a:solidFill>
                  <a:srgbClr val="000000"/>
                </a:solidFill>
                <a:latin typeface="segoe ui" panose="020B0502040204020203" pitchFamily="34" charset="0"/>
              </a:rPr>
              <a:t>OMS Coordinator - Communicate Change to Department </a:t>
            </a:r>
            <a:r>
              <a:rPr lang="en-US" sz="1013" dirty="0">
                <a:solidFill>
                  <a:srgbClr val="000000"/>
                </a:solidFill>
                <a:latin typeface="Calibri Light" panose="020F0302020204030204" pitchFamily="34" charset="0"/>
                <a:cs typeface="Calibri Light" panose="020F0302020204030204" pitchFamily="34" charset="0"/>
              </a:rPr>
              <a:t>[Due (30)-Days after IN-SERVICE]</a:t>
            </a:r>
          </a:p>
          <a:p>
            <a:pPr marL="0" indent="0" defTabSz="685800">
              <a:lnSpc>
                <a:spcPct val="114000"/>
              </a:lnSpc>
              <a:spcBef>
                <a:spcPts val="150"/>
              </a:spcBef>
              <a:spcAft>
                <a:spcPts val="150"/>
              </a:spcAft>
              <a:buNone/>
              <a:defRPr/>
            </a:pPr>
            <a:endParaRPr lang="en-US" sz="1013" dirty="0">
              <a:solidFill>
                <a:srgbClr val="000000"/>
              </a:solidFill>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013"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125" dirty="0">
              <a:highlight>
                <a:srgbClr val="FF00FF"/>
              </a:highlight>
              <a:latin typeface="Calibri Light" panose="020F0302020204030204" pitchFamily="34" charset="0"/>
              <a:cs typeface="Calibri Light" panose="020F0302020204030204" pitchFamily="34" charset="0"/>
            </a:endParaRPr>
          </a:p>
          <a:p>
            <a:pPr marL="0" indent="0">
              <a:buNone/>
            </a:pPr>
            <a:endParaRPr lang="en-US" sz="1350" dirty="0">
              <a:highlight>
                <a:srgbClr val="FFFFFF"/>
              </a:highlight>
            </a:endParaRPr>
          </a:p>
        </p:txBody>
      </p:sp>
    </p:spTree>
    <p:extLst>
      <p:ext uri="{BB962C8B-B14F-4D97-AF65-F5344CB8AC3E}">
        <p14:creationId xmlns:p14="http://schemas.microsoft.com/office/powerpoint/2010/main" val="2329722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A60E6-066F-3C8F-FBCA-8721FB13C4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23FEEB-9C13-F3DB-90C9-D4C111BD93CC}"/>
              </a:ext>
            </a:extLst>
          </p:cNvPr>
          <p:cNvSpPr>
            <a:spLocks noGrp="1"/>
          </p:cNvSpPr>
          <p:nvPr>
            <p:ph type="title"/>
          </p:nvPr>
        </p:nvSpPr>
        <p:spPr>
          <a:xfrm>
            <a:off x="378994" y="0"/>
            <a:ext cx="8439499" cy="822764"/>
          </a:xfrm>
        </p:spPr>
        <p:txBody>
          <a:bodyPr>
            <a:normAutofit fontScale="90000"/>
          </a:bodyPr>
          <a:lstStyle/>
          <a:p>
            <a:pPr defTabSz="733425"/>
            <a:r>
              <a:rPr lang="en-US" sz="1800" dirty="0"/>
              <a:t>US FREE 24 02206 P, In Service 12/09/2024			              </a:t>
            </a:r>
            <a:r>
              <a:rPr lang="en-US" sz="1350" dirty="0"/>
              <a:t>Owner:  Lori Zemen</a:t>
            </a:r>
            <a:br>
              <a:rPr lang="en-US" sz="1800" dirty="0"/>
            </a:br>
            <a:r>
              <a:rPr lang="en-US" sz="1800" dirty="0"/>
              <a:t>Respiratory Protection change for Methylene Chloride </a:t>
            </a:r>
          </a:p>
        </p:txBody>
      </p:sp>
      <p:sp>
        <p:nvSpPr>
          <p:cNvPr id="7" name="Content Placeholder 6">
            <a:extLst>
              <a:ext uri="{FF2B5EF4-FFF2-40B4-BE49-F238E27FC236}">
                <a16:creationId xmlns:a16="http://schemas.microsoft.com/office/drawing/2014/main" id="{60A16CE0-6D39-10F6-C83F-AD9D613D441C}"/>
              </a:ext>
            </a:extLst>
          </p:cNvPr>
          <p:cNvSpPr>
            <a:spLocks noGrp="1"/>
          </p:cNvSpPr>
          <p:nvPr>
            <p:ph idx="1"/>
          </p:nvPr>
        </p:nvSpPr>
        <p:spPr>
          <a:xfrm>
            <a:off x="378995" y="918839"/>
            <a:ext cx="8439498" cy="3868359"/>
          </a:xfrm>
        </p:spPr>
        <p:txBody>
          <a:bodyPr>
            <a:noAutofit/>
          </a:bodyPr>
          <a:lstStyle/>
          <a:p>
            <a:pPr marL="0" indent="0">
              <a:lnSpc>
                <a:spcPct val="114000"/>
              </a:lnSpc>
              <a:spcBef>
                <a:spcPts val="0"/>
              </a:spcBef>
              <a:spcAft>
                <a:spcPts val="0"/>
              </a:spcAft>
              <a:buNone/>
            </a:pPr>
            <a:r>
              <a:rPr lang="en-US" sz="1013" b="1" dirty="0">
                <a:highlight>
                  <a:srgbClr val="FFFFFF"/>
                </a:highlight>
                <a:latin typeface="Calibri Light" panose="020F0302020204030204" pitchFamily="34" charset="0"/>
                <a:cs typeface="Calibri Light" panose="020F0302020204030204" pitchFamily="34" charset="0"/>
              </a:rPr>
              <a:t>Scope: Freeport Site</a:t>
            </a: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0"/>
              </a:spcAft>
              <a:buNone/>
            </a:pPr>
            <a:endParaRPr lang="en-US" sz="1013" dirty="0">
              <a:highlight>
                <a:srgbClr val="FFFFFF"/>
              </a:highlight>
              <a:latin typeface="Calibri Light" panose="020F0302020204030204" pitchFamily="34" charset="0"/>
              <a:cs typeface="Calibri Light" panose="020F0302020204030204" pitchFamily="34" charset="0"/>
            </a:endParaRPr>
          </a:p>
          <a:p>
            <a:pPr marL="0" indent="0">
              <a:lnSpc>
                <a:spcPct val="114000"/>
              </a:lnSpc>
              <a:spcBef>
                <a:spcPts val="0"/>
              </a:spcBef>
              <a:spcAft>
                <a:spcPts val="150"/>
              </a:spcAft>
              <a:buNone/>
            </a:pPr>
            <a:r>
              <a:rPr lang="en-US" sz="1013" b="1" dirty="0">
                <a:highlight>
                  <a:srgbClr val="FFFFFF"/>
                </a:highlight>
                <a:latin typeface="Calibri Light" panose="020F0302020204030204" pitchFamily="34" charset="0"/>
                <a:cs typeface="Calibri Light" panose="020F0302020204030204" pitchFamily="34" charset="0"/>
              </a:rPr>
              <a:t>Purpose:</a:t>
            </a:r>
          </a:p>
          <a:p>
            <a:pPr marL="0" indent="0">
              <a:lnSpc>
                <a:spcPct val="114000"/>
              </a:lnSpc>
              <a:spcBef>
                <a:spcPts val="0"/>
              </a:spcBef>
              <a:spcAft>
                <a:spcPts val="900"/>
              </a:spcAft>
              <a:buNone/>
            </a:pPr>
            <a:r>
              <a:rPr lang="en-US" sz="1013" dirty="0">
                <a:highlight>
                  <a:srgbClr val="FFFFFF"/>
                </a:highlight>
                <a:latin typeface="Calibri Light" panose="020F0302020204030204" pitchFamily="34" charset="0"/>
                <a:cs typeface="Calibri Light" panose="020F0302020204030204" pitchFamily="34" charset="0"/>
              </a:rPr>
              <a:t>After reviewing several PPE grids, it was found that air purifying respiratory protection was allowed for some Methylene Chloride tasks.  OSHA does not allow the use of air purifying respirators for methylene chloride use.  OSHA Only allows the use of supplied air respiratory protection when exposed to methylene chloride.  All site PPE grids need to be harmonized to only allow Supplied air respiratory protection with a 5-minute escape pack or an SCBA  for protection from methylene chloride. </a:t>
            </a:r>
          </a:p>
          <a:p>
            <a:pPr marL="0" indent="0">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Basis:</a:t>
            </a:r>
          </a:p>
          <a:p>
            <a:pPr marL="0" indent="0" algn="just">
              <a:lnSpc>
                <a:spcPct val="114000"/>
              </a:lnSpc>
              <a:spcBef>
                <a:spcPts val="0"/>
              </a:spcBef>
              <a:spcAft>
                <a:spcPts val="900"/>
              </a:spcAft>
              <a:buNone/>
            </a:pPr>
            <a:r>
              <a:rPr lang="en-US" sz="1013" dirty="0">
                <a:latin typeface="Calibri Light" panose="020F0302020204030204" pitchFamily="34" charset="0"/>
                <a:cs typeface="Calibri Light" panose="020F0302020204030204" pitchFamily="34" charset="0"/>
              </a:rPr>
              <a:t>OSHA Compliance</a:t>
            </a:r>
          </a:p>
          <a:p>
            <a:pPr marL="0" indent="0" algn="just">
              <a:lnSpc>
                <a:spcPct val="114000"/>
              </a:lnSpc>
              <a:spcBef>
                <a:spcPts val="0"/>
              </a:spcBef>
              <a:spcAft>
                <a:spcPts val="900"/>
              </a:spcAft>
              <a:buNone/>
            </a:pPr>
            <a:r>
              <a:rPr lang="en-US" sz="1013" b="1" dirty="0">
                <a:highlight>
                  <a:srgbClr val="FFFFFF"/>
                </a:highlight>
                <a:latin typeface="Calibri Light" panose="020F0302020204030204" pitchFamily="34" charset="0"/>
                <a:cs typeface="Calibri Light" panose="020F0302020204030204" pitchFamily="34" charset="0"/>
              </a:rPr>
              <a:t>Implementation Task(s):</a:t>
            </a:r>
            <a:endParaRPr lang="en-US" sz="1013" b="1"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r>
              <a:rPr lang="en-US" sz="750" dirty="0">
                <a:solidFill>
                  <a:srgbClr val="000000"/>
                </a:solidFill>
                <a:latin typeface="segoe ui" panose="020B0502040204020203" pitchFamily="34" charset="0"/>
              </a:rPr>
              <a:t>Update PPE Matrix </a:t>
            </a:r>
            <a:r>
              <a:rPr lang="en-US" sz="788" dirty="0">
                <a:latin typeface="Calibri Light" panose="020F0302020204030204" pitchFamily="34" charset="0"/>
                <a:cs typeface="Calibri Light" panose="020F0302020204030204" pitchFamily="34" charset="0"/>
              </a:rPr>
              <a:t>[Due (1)-Month after IN-SERVICE]</a:t>
            </a:r>
            <a:endParaRPr lang="en-US" sz="788" dirty="0">
              <a:solidFill>
                <a:srgbClr val="000000"/>
              </a:solidFill>
              <a:latin typeface="segoe ui" panose="020B0502040204020203" pitchFamily="34" charset="0"/>
            </a:endParaRPr>
          </a:p>
          <a:p>
            <a:pPr>
              <a:lnSpc>
                <a:spcPct val="114000"/>
              </a:lnSpc>
              <a:spcBef>
                <a:spcPts val="150"/>
              </a:spcBef>
              <a:spcAft>
                <a:spcPts val="150"/>
              </a:spcAft>
            </a:pPr>
            <a:r>
              <a:rPr lang="en-US" sz="788" dirty="0">
                <a:solidFill>
                  <a:srgbClr val="000000"/>
                </a:solidFill>
                <a:latin typeface="segoe ui" panose="020B0502040204020203" pitchFamily="34" charset="0"/>
              </a:rPr>
              <a:t>Replace updated PPE matrices and reprint for control room </a:t>
            </a:r>
            <a:r>
              <a:rPr lang="en-US" sz="1013" dirty="0">
                <a:latin typeface="Calibri Light" panose="020F0302020204030204" pitchFamily="34" charset="0"/>
                <a:cs typeface="Calibri Light" panose="020F0302020204030204" pitchFamily="34" charset="0"/>
              </a:rPr>
              <a:t>[Due (1)-Month after IN-SERVICE]</a:t>
            </a:r>
          </a:p>
          <a:p>
            <a:pPr marL="171450" indent="-171450" defTabSz="685800">
              <a:lnSpc>
                <a:spcPct val="114000"/>
              </a:lnSpc>
              <a:spcBef>
                <a:spcPts val="150"/>
              </a:spcBef>
              <a:spcAft>
                <a:spcPts val="150"/>
              </a:spcAft>
              <a:defRPr/>
            </a:pPr>
            <a:r>
              <a:rPr lang="en-US" sz="750" dirty="0">
                <a:solidFill>
                  <a:srgbClr val="000000"/>
                </a:solidFill>
                <a:latin typeface="segoe ui" panose="020B0502040204020203" pitchFamily="34" charset="0"/>
              </a:rPr>
              <a:t>Train employees on respiratory protection change </a:t>
            </a:r>
            <a:r>
              <a:rPr lang="en-US" sz="1013" dirty="0">
                <a:solidFill>
                  <a:srgbClr val="000000"/>
                </a:solidFill>
                <a:latin typeface="Calibri Light" panose="020F0302020204030204" pitchFamily="34" charset="0"/>
                <a:cs typeface="Calibri Light" panose="020F0302020204030204" pitchFamily="34" charset="0"/>
              </a:rPr>
              <a:t>[Due (2)-Months after IN-SERVICE]</a:t>
            </a:r>
          </a:p>
          <a:p>
            <a:pPr marL="171450" indent="-171450" defTabSz="685800">
              <a:lnSpc>
                <a:spcPct val="114000"/>
              </a:lnSpc>
              <a:spcBef>
                <a:spcPts val="150"/>
              </a:spcBef>
              <a:spcAft>
                <a:spcPts val="150"/>
              </a:spcAft>
              <a:defRPr/>
            </a:pPr>
            <a:endParaRPr lang="en-US" sz="1013" dirty="0">
              <a:solidFill>
                <a:srgbClr val="000000"/>
              </a:solidFill>
              <a:latin typeface="Calibri Light" panose="020F0302020204030204" pitchFamily="34" charset="0"/>
              <a:cs typeface="Calibri Light" panose="020F0302020204030204" pitchFamily="34" charset="0"/>
            </a:endParaRPr>
          </a:p>
          <a:p>
            <a:pPr marL="0" indent="0" defTabSz="685800">
              <a:lnSpc>
                <a:spcPct val="114000"/>
              </a:lnSpc>
              <a:spcBef>
                <a:spcPts val="150"/>
              </a:spcBef>
              <a:spcAft>
                <a:spcPts val="150"/>
              </a:spcAft>
              <a:buNone/>
              <a:defRPr/>
            </a:pPr>
            <a:endParaRPr lang="en-US" sz="1013" dirty="0">
              <a:solidFill>
                <a:srgbClr val="000000"/>
              </a:solidFill>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013" dirty="0">
              <a:latin typeface="Calibri Light" panose="020F0302020204030204" pitchFamily="34" charset="0"/>
              <a:cs typeface="Calibri Light" panose="020F0302020204030204" pitchFamily="34" charset="0"/>
            </a:endParaRPr>
          </a:p>
          <a:p>
            <a:pPr>
              <a:lnSpc>
                <a:spcPct val="114000"/>
              </a:lnSpc>
              <a:spcBef>
                <a:spcPts val="150"/>
              </a:spcBef>
              <a:spcAft>
                <a:spcPts val="150"/>
              </a:spcAft>
            </a:pPr>
            <a:endParaRPr lang="en-US" sz="1125" dirty="0">
              <a:highlight>
                <a:srgbClr val="FF00FF"/>
              </a:highlight>
              <a:latin typeface="Calibri Light" panose="020F0302020204030204" pitchFamily="34" charset="0"/>
              <a:cs typeface="Calibri Light" panose="020F0302020204030204" pitchFamily="34" charset="0"/>
            </a:endParaRPr>
          </a:p>
          <a:p>
            <a:pPr marL="0" indent="0">
              <a:buNone/>
            </a:pPr>
            <a:endParaRPr lang="en-US" sz="1350" dirty="0">
              <a:highlight>
                <a:srgbClr val="FFFFFF"/>
              </a:highlight>
            </a:endParaRPr>
          </a:p>
        </p:txBody>
      </p:sp>
    </p:spTree>
    <p:extLst>
      <p:ext uri="{BB962C8B-B14F-4D97-AF65-F5344CB8AC3E}">
        <p14:creationId xmlns:p14="http://schemas.microsoft.com/office/powerpoint/2010/main" val="1119916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4C95-B2ED-8A7A-9E7F-FE8794151646}"/>
              </a:ext>
            </a:extLst>
          </p:cNvPr>
          <p:cNvSpPr>
            <a:spLocks noGrp="1"/>
          </p:cNvSpPr>
          <p:nvPr>
            <p:ph type="title"/>
          </p:nvPr>
        </p:nvSpPr>
        <p:spPr/>
        <p:txBody>
          <a:bodyPr/>
          <a:lstStyle/>
          <a:p>
            <a:r>
              <a:rPr lang="en-US" dirty="0"/>
              <a:t>Touch Point on Site Security</a:t>
            </a:r>
          </a:p>
        </p:txBody>
      </p:sp>
      <p:sp>
        <p:nvSpPr>
          <p:cNvPr id="3" name="Content Placeholder 2">
            <a:extLst>
              <a:ext uri="{FF2B5EF4-FFF2-40B4-BE49-F238E27FC236}">
                <a16:creationId xmlns:a16="http://schemas.microsoft.com/office/drawing/2014/main" id="{375C6BEF-77D8-3D34-A3E0-47C91EE22B7F}"/>
              </a:ext>
            </a:extLst>
          </p:cNvPr>
          <p:cNvSpPr>
            <a:spLocks noGrp="1"/>
          </p:cNvSpPr>
          <p:nvPr>
            <p:ph idx="1"/>
          </p:nvPr>
        </p:nvSpPr>
        <p:spPr/>
        <p:txBody>
          <a:bodyPr/>
          <a:lstStyle/>
          <a:p>
            <a:r>
              <a:rPr lang="en-US" dirty="0"/>
              <a:t>Everyone is responsible for Security</a:t>
            </a:r>
          </a:p>
          <a:p>
            <a:r>
              <a:rPr lang="en-US" dirty="0"/>
              <a:t>Upcoming Turnarounds will have an influx of personnel </a:t>
            </a:r>
          </a:p>
          <a:p>
            <a:pPr lvl="1"/>
            <a:r>
              <a:rPr lang="en-US" dirty="0"/>
              <a:t>Securing toolboxes</a:t>
            </a:r>
          </a:p>
          <a:p>
            <a:pPr lvl="1"/>
            <a:r>
              <a:rPr lang="en-US" dirty="0"/>
              <a:t>Ownership in material security</a:t>
            </a:r>
          </a:p>
          <a:p>
            <a:r>
              <a:rPr lang="en-US" dirty="0"/>
              <a:t>Security expectations from Leadership to boots on the ground</a:t>
            </a:r>
          </a:p>
          <a:p>
            <a:r>
              <a:rPr lang="en-US" dirty="0"/>
              <a:t>See something, Say something</a:t>
            </a:r>
          </a:p>
        </p:txBody>
      </p:sp>
      <p:sp>
        <p:nvSpPr>
          <p:cNvPr id="4" name="Slide Number Placeholder 3">
            <a:extLst>
              <a:ext uri="{FF2B5EF4-FFF2-40B4-BE49-F238E27FC236}">
                <a16:creationId xmlns:a16="http://schemas.microsoft.com/office/drawing/2014/main" id="{51952647-476E-B8B4-4061-63263A689A51}"/>
              </a:ext>
            </a:extLst>
          </p:cNvPr>
          <p:cNvSpPr>
            <a:spLocks noGrp="1"/>
          </p:cNvSpPr>
          <p:nvPr>
            <p:ph type="sldNum" sz="quarter" idx="12"/>
          </p:nvPr>
        </p:nvSpPr>
        <p:spPr/>
        <p:txBody>
          <a:bodyPr/>
          <a:lstStyle/>
          <a:p>
            <a:fld id="{602B0339-AE07-4CE3-B338-A4EFED78CE92}" type="slidenum">
              <a:rPr lang="en-US" smtClean="0"/>
              <a:pPr/>
              <a:t>39</a:t>
            </a:fld>
            <a:endParaRPr lang="en-US" dirty="0"/>
          </a:p>
        </p:txBody>
      </p:sp>
    </p:spTree>
    <p:extLst>
      <p:ext uri="{BB962C8B-B14F-4D97-AF65-F5344CB8AC3E}">
        <p14:creationId xmlns:p14="http://schemas.microsoft.com/office/powerpoint/2010/main" val="1737245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E35DF-1CFE-C8D9-C6AD-B51485ECEFDA}"/>
              </a:ext>
            </a:extLst>
          </p:cNvPr>
          <p:cNvSpPr>
            <a:spLocks noGrp="1"/>
          </p:cNvSpPr>
          <p:nvPr>
            <p:ph type="title"/>
          </p:nvPr>
        </p:nvSpPr>
        <p:spPr/>
        <p:txBody>
          <a:bodyPr/>
          <a:lstStyle/>
          <a:p>
            <a:r>
              <a:rPr lang="en-US" dirty="0"/>
              <a:t>New Safety Council Training for Olin</a:t>
            </a:r>
          </a:p>
        </p:txBody>
      </p:sp>
      <p:sp>
        <p:nvSpPr>
          <p:cNvPr id="3" name="Content Placeholder 2">
            <a:extLst>
              <a:ext uri="{FF2B5EF4-FFF2-40B4-BE49-F238E27FC236}">
                <a16:creationId xmlns:a16="http://schemas.microsoft.com/office/drawing/2014/main" id="{D6D03752-4904-6A76-B84E-C953C6A0C8ED}"/>
              </a:ext>
            </a:extLst>
          </p:cNvPr>
          <p:cNvSpPr>
            <a:spLocks noGrp="1"/>
          </p:cNvSpPr>
          <p:nvPr>
            <p:ph idx="1"/>
          </p:nvPr>
        </p:nvSpPr>
        <p:spPr/>
        <p:txBody>
          <a:bodyPr/>
          <a:lstStyle/>
          <a:p>
            <a:pPr marL="0" indent="0">
              <a:buNone/>
            </a:pPr>
            <a:r>
              <a:rPr lang="en-US" dirty="0"/>
              <a:t>All Training can be found on Contractor Training Policy on OCASNET.</a:t>
            </a:r>
          </a:p>
          <a:p>
            <a:pPr marL="0" indent="0">
              <a:buNone/>
            </a:pPr>
            <a:endParaRPr lang="en-US" dirty="0"/>
          </a:p>
          <a:p>
            <a:pPr marL="0" indent="0">
              <a:buNone/>
            </a:pPr>
            <a:endParaRPr lang="en-US" dirty="0"/>
          </a:p>
          <a:p>
            <a:pPr marL="0" indent="0">
              <a:buNone/>
            </a:pPr>
            <a:endParaRPr lang="en-US" dirty="0"/>
          </a:p>
          <a:p>
            <a:pPr marL="0" indent="0">
              <a:buNone/>
            </a:pPr>
            <a:r>
              <a:rPr lang="en-US" dirty="0"/>
              <a:t>Updates coming:  JSA update with emphasis on HRP; SWP update.  </a:t>
            </a:r>
          </a:p>
          <a:p>
            <a:pPr marL="0" indent="0">
              <a:buNone/>
            </a:pPr>
            <a:r>
              <a:rPr lang="en-US" dirty="0"/>
              <a:t>Other activities are working to reduce SC training and “merge” trainings into overlapping CBT’s.  This will reduce time at SC and Reduce redundancy.  More to come.  </a:t>
            </a:r>
          </a:p>
        </p:txBody>
      </p:sp>
      <p:sp>
        <p:nvSpPr>
          <p:cNvPr id="4" name="Slide Number Placeholder 3">
            <a:extLst>
              <a:ext uri="{FF2B5EF4-FFF2-40B4-BE49-F238E27FC236}">
                <a16:creationId xmlns:a16="http://schemas.microsoft.com/office/drawing/2014/main" id="{1657147E-8355-C65A-4C66-5162DB02F3FD}"/>
              </a:ext>
            </a:extLst>
          </p:cNvPr>
          <p:cNvSpPr>
            <a:spLocks noGrp="1"/>
          </p:cNvSpPr>
          <p:nvPr>
            <p:ph type="sldNum" sz="quarter" idx="12"/>
          </p:nvPr>
        </p:nvSpPr>
        <p:spPr/>
        <p:txBody>
          <a:bodyPr/>
          <a:lstStyle/>
          <a:p>
            <a:fld id="{602B0339-AE07-4CE3-B338-A4EFED78CE92}" type="slidenum">
              <a:rPr lang="en-US" smtClean="0"/>
              <a:pPr/>
              <a:t>40</a:t>
            </a:fld>
            <a:endParaRPr lang="en-US" dirty="0"/>
          </a:p>
        </p:txBody>
      </p:sp>
      <p:graphicFrame>
        <p:nvGraphicFramePr>
          <p:cNvPr id="5" name="Table 4">
            <a:extLst>
              <a:ext uri="{FF2B5EF4-FFF2-40B4-BE49-F238E27FC236}">
                <a16:creationId xmlns:a16="http://schemas.microsoft.com/office/drawing/2014/main" id="{D7E0E052-3BA3-1115-CAB9-3AC47F5F9D4F}"/>
              </a:ext>
            </a:extLst>
          </p:cNvPr>
          <p:cNvGraphicFramePr>
            <a:graphicFrameLocks noGrp="1"/>
          </p:cNvGraphicFramePr>
          <p:nvPr>
            <p:extLst>
              <p:ext uri="{D42A27DB-BD31-4B8C-83A1-F6EECF244321}">
                <p14:modId xmlns:p14="http://schemas.microsoft.com/office/powerpoint/2010/main" val="3990807880"/>
              </p:ext>
            </p:extLst>
          </p:nvPr>
        </p:nvGraphicFramePr>
        <p:xfrm>
          <a:off x="604683" y="1369121"/>
          <a:ext cx="6808839" cy="883920"/>
        </p:xfrm>
        <a:graphic>
          <a:graphicData uri="http://schemas.openxmlformats.org/drawingml/2006/table">
            <a:tbl>
              <a:tblPr firstRow="1" bandRow="1">
                <a:tableStyleId>{5C22544A-7EE6-4342-B048-85BDC9FD1C3A}</a:tableStyleId>
              </a:tblPr>
              <a:tblGrid>
                <a:gridCol w="3768213">
                  <a:extLst>
                    <a:ext uri="{9D8B030D-6E8A-4147-A177-3AD203B41FA5}">
                      <a16:colId xmlns:a16="http://schemas.microsoft.com/office/drawing/2014/main" val="1501897927"/>
                    </a:ext>
                  </a:extLst>
                </a:gridCol>
                <a:gridCol w="1587810">
                  <a:extLst>
                    <a:ext uri="{9D8B030D-6E8A-4147-A177-3AD203B41FA5}">
                      <a16:colId xmlns:a16="http://schemas.microsoft.com/office/drawing/2014/main" val="845953629"/>
                    </a:ext>
                  </a:extLst>
                </a:gridCol>
                <a:gridCol w="1452816">
                  <a:extLst>
                    <a:ext uri="{9D8B030D-6E8A-4147-A177-3AD203B41FA5}">
                      <a16:colId xmlns:a16="http://schemas.microsoft.com/office/drawing/2014/main" val="4028715823"/>
                    </a:ext>
                  </a:extLst>
                </a:gridCol>
              </a:tblGrid>
              <a:tr h="405305">
                <a:tc>
                  <a:txBody>
                    <a:bodyPr/>
                    <a:lstStyle/>
                    <a:p>
                      <a:r>
                        <a:rPr lang="en-US" dirty="0"/>
                        <a:t>Class</a:t>
                      </a:r>
                    </a:p>
                  </a:txBody>
                  <a:tcPr/>
                </a:tc>
                <a:tc>
                  <a:txBody>
                    <a:bodyPr/>
                    <a:lstStyle/>
                    <a:p>
                      <a:r>
                        <a:rPr lang="en-US" sz="1400" dirty="0"/>
                        <a:t>Safety Council Code</a:t>
                      </a:r>
                    </a:p>
                  </a:txBody>
                  <a:tcPr/>
                </a:tc>
                <a:tc>
                  <a:txBody>
                    <a:bodyPr/>
                    <a:lstStyle/>
                    <a:p>
                      <a:r>
                        <a:rPr lang="en-US" dirty="0"/>
                        <a:t>Frequency</a:t>
                      </a:r>
                    </a:p>
                  </a:txBody>
                  <a:tcPr/>
                </a:tc>
                <a:extLst>
                  <a:ext uri="{0D108BD9-81ED-4DB2-BD59-A6C34878D82A}">
                    <a16:rowId xmlns:a16="http://schemas.microsoft.com/office/drawing/2014/main" val="420273191"/>
                  </a:ext>
                </a:extLst>
              </a:tr>
              <a:tr h="234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HRP Awareness *no set time to take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OLNHRP</a:t>
                      </a:r>
                    </a:p>
                  </a:txBody>
                  <a:tcPr/>
                </a:tc>
                <a:tc>
                  <a:txBody>
                    <a:bodyPr/>
                    <a:lstStyle/>
                    <a:p>
                      <a:r>
                        <a:rPr lang="en-US" dirty="0"/>
                        <a:t>1 Year</a:t>
                      </a:r>
                    </a:p>
                  </a:txBody>
                  <a:tcPr/>
                </a:tc>
                <a:extLst>
                  <a:ext uri="{0D108BD9-81ED-4DB2-BD59-A6C34878D82A}">
                    <a16:rowId xmlns:a16="http://schemas.microsoft.com/office/drawing/2014/main" val="3954772101"/>
                  </a:ext>
                </a:extLst>
              </a:tr>
            </a:tbl>
          </a:graphicData>
        </a:graphic>
      </p:graphicFrame>
    </p:spTree>
    <p:extLst>
      <p:ext uri="{BB962C8B-B14F-4D97-AF65-F5344CB8AC3E}">
        <p14:creationId xmlns:p14="http://schemas.microsoft.com/office/powerpoint/2010/main" val="3969968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AA06-49D7-1E1B-AEF7-847C3FEAA38B}"/>
              </a:ext>
            </a:extLst>
          </p:cNvPr>
          <p:cNvSpPr>
            <a:spLocks noGrp="1"/>
          </p:cNvSpPr>
          <p:nvPr>
            <p:ph type="title"/>
          </p:nvPr>
        </p:nvSpPr>
        <p:spPr/>
        <p:txBody>
          <a:bodyPr/>
          <a:lstStyle/>
          <a:p>
            <a:r>
              <a:rPr lang="en-US" dirty="0"/>
              <a:t>Olin Chlorine Institute 	</a:t>
            </a:r>
          </a:p>
        </p:txBody>
      </p:sp>
      <p:sp>
        <p:nvSpPr>
          <p:cNvPr id="3" name="Content Placeholder 2">
            <a:extLst>
              <a:ext uri="{FF2B5EF4-FFF2-40B4-BE49-F238E27FC236}">
                <a16:creationId xmlns:a16="http://schemas.microsoft.com/office/drawing/2014/main" id="{8CDFC4D0-09B0-C844-F48C-35C530E71A78}"/>
              </a:ext>
            </a:extLst>
          </p:cNvPr>
          <p:cNvSpPr>
            <a:spLocks noGrp="1"/>
          </p:cNvSpPr>
          <p:nvPr>
            <p:ph idx="1"/>
          </p:nvPr>
        </p:nvSpPr>
        <p:spPr/>
        <p:txBody>
          <a:bodyPr>
            <a:noAutofit/>
          </a:bodyPr>
          <a:lstStyle/>
          <a:p>
            <a:pPr marL="0" indent="0">
              <a:buNone/>
            </a:pPr>
            <a:r>
              <a:rPr lang="en-US" sz="1200" dirty="0"/>
              <a:t>Olin is part of the Chlorine Institute – </a:t>
            </a:r>
          </a:p>
          <a:p>
            <a:r>
              <a:rPr lang="en-US" sz="1200" dirty="0"/>
              <a:t>As a member, Olin Freeport is asking for Contractor Partners to report man-hours for the Chlorine Businesses.</a:t>
            </a:r>
          </a:p>
          <a:p>
            <a:r>
              <a:rPr lang="en-US" sz="1200" dirty="0"/>
              <a:t>The Ask:  Work with your accounting/payroll/timekeepers to see how to  separate man-hours from Epoxy and Chlorine.  </a:t>
            </a:r>
          </a:p>
          <a:p>
            <a:r>
              <a:rPr lang="en-US" sz="1200">
                <a:highlight>
                  <a:srgbClr val="FFFF00"/>
                </a:highlight>
              </a:rPr>
              <a:t>******  Blocks </a:t>
            </a:r>
            <a:r>
              <a:rPr lang="en-US" sz="1200" dirty="0">
                <a:highlight>
                  <a:srgbClr val="FFFF00"/>
                </a:highlight>
              </a:rPr>
              <a:t>to have Man-hours removed from overall Monthly Company Man-hours:</a:t>
            </a:r>
          </a:p>
          <a:p>
            <a:pPr marL="742950" marR="0" lvl="1" indent="-285750">
              <a:spcBef>
                <a:spcPts val="0"/>
              </a:spcBef>
              <a:spcAft>
                <a:spcPts val="0"/>
              </a:spcAft>
              <a:buFont typeface="Arial" panose="020B0604020202020204" pitchFamily="34" charset="0"/>
              <a:buChar char="–"/>
              <a:tabLst>
                <a:tab pos="914400" algn="l"/>
              </a:tabLst>
            </a:pPr>
            <a:r>
              <a:rPr lang="en-US" sz="1200" dirty="0">
                <a:effectLst/>
                <a:ea typeface="Times New Roman" panose="02020603050405020304" pitchFamily="18" charset="0"/>
                <a:cs typeface="Times New Roman" panose="02020603050405020304" pitchFamily="18" charset="0"/>
              </a:rPr>
              <a:t>Plant B – </a:t>
            </a:r>
            <a:endParaRPr lang="en-US" sz="1200" dirty="0">
              <a:effectLst/>
              <a:ea typeface="DengXian" panose="02010600030101010101" pitchFamily="2" charset="-122"/>
              <a:cs typeface="Times New Roman" panose="02020603050405020304" pitchFamily="18" charset="0"/>
            </a:endParaRPr>
          </a:p>
          <a:p>
            <a:pPr marL="1143000" marR="0" lvl="2" indent="-228600">
              <a:spcBef>
                <a:spcPts val="0"/>
              </a:spcBef>
              <a:spcAft>
                <a:spcPts val="0"/>
              </a:spcAft>
              <a:buFont typeface="Arial" panose="020B0604020202020204" pitchFamily="34" charset="0"/>
              <a:buChar char="–"/>
              <a:tabLst>
                <a:tab pos="1371600" algn="l"/>
              </a:tabLst>
            </a:pPr>
            <a:r>
              <a:rPr lang="en-US" sz="1200" dirty="0">
                <a:effectLst/>
                <a:ea typeface="Times New Roman" panose="02020603050405020304" pitchFamily="18" charset="0"/>
                <a:cs typeface="Times New Roman" panose="02020603050405020304" pitchFamily="18" charset="0"/>
              </a:rPr>
              <a:t>Epoxy 1 </a:t>
            </a:r>
            <a:r>
              <a:rPr lang="en-US" sz="1200" dirty="0">
                <a:solidFill>
                  <a:srgbClr val="0000FF"/>
                </a:solidFill>
                <a:effectLst/>
                <a:ea typeface="Times New Roman" panose="02020603050405020304" pitchFamily="18" charset="0"/>
                <a:cs typeface="Times New Roman" panose="02020603050405020304" pitchFamily="18" charset="0"/>
              </a:rPr>
              <a:t>(B5200)</a:t>
            </a:r>
            <a:endParaRPr lang="en-US" sz="1200" dirty="0">
              <a:effectLst/>
              <a:ea typeface="DengXian" panose="02010600030101010101" pitchFamily="2" charset="-122"/>
              <a:cs typeface="Times New Roman" panose="02020603050405020304" pitchFamily="18" charset="0"/>
            </a:endParaRPr>
          </a:p>
          <a:p>
            <a:pPr marL="1143000" marR="0" lvl="2" indent="-228600">
              <a:spcBef>
                <a:spcPts val="0"/>
              </a:spcBef>
              <a:spcAft>
                <a:spcPts val="0"/>
              </a:spcAft>
              <a:buFont typeface="Arial" panose="020B0604020202020204" pitchFamily="34" charset="0"/>
              <a:buChar char="–"/>
              <a:tabLst>
                <a:tab pos="1371600" algn="l"/>
              </a:tabLst>
            </a:pPr>
            <a:r>
              <a:rPr lang="en-US" sz="1200" dirty="0">
                <a:effectLst/>
                <a:ea typeface="Times New Roman" panose="02020603050405020304" pitchFamily="18" charset="0"/>
                <a:cs typeface="Times New Roman" panose="02020603050405020304" pitchFamily="18" charset="0"/>
              </a:rPr>
              <a:t>Epoxy 2</a:t>
            </a:r>
            <a:r>
              <a:rPr lang="en-US" sz="1200" dirty="0">
                <a:solidFill>
                  <a:srgbClr val="0000FF"/>
                </a:solidFill>
                <a:effectLst/>
                <a:ea typeface="Times New Roman" panose="02020603050405020304" pitchFamily="18" charset="0"/>
                <a:cs typeface="Times New Roman" panose="02020603050405020304" pitchFamily="18" charset="0"/>
              </a:rPr>
              <a:t> (B6200)</a:t>
            </a:r>
            <a:endParaRPr lang="en-US" sz="1200" dirty="0">
              <a:effectLst/>
              <a:ea typeface="DengXian" panose="02010600030101010101" pitchFamily="2" charset="-122"/>
              <a:cs typeface="Times New Roman" panose="02020603050405020304" pitchFamily="18" charset="0"/>
            </a:endParaRPr>
          </a:p>
          <a:p>
            <a:pPr marL="1143000" marR="0" lvl="2" indent="-228600">
              <a:spcBef>
                <a:spcPts val="0"/>
              </a:spcBef>
              <a:spcAft>
                <a:spcPts val="0"/>
              </a:spcAft>
              <a:buFont typeface="Arial" panose="020B0604020202020204" pitchFamily="34" charset="0"/>
              <a:buChar char="–"/>
              <a:tabLst>
                <a:tab pos="1371600" algn="l"/>
              </a:tabLst>
            </a:pPr>
            <a:r>
              <a:rPr lang="en-US" sz="1200" dirty="0">
                <a:effectLst/>
                <a:ea typeface="Times New Roman" panose="02020603050405020304" pitchFamily="18" charset="0"/>
                <a:cs typeface="Times New Roman" panose="02020603050405020304" pitchFamily="18" charset="0"/>
              </a:rPr>
              <a:t>Epoxy Site logistics</a:t>
            </a:r>
            <a:r>
              <a:rPr lang="en-US" sz="1200" dirty="0">
                <a:solidFill>
                  <a:srgbClr val="0000FF"/>
                </a:solidFill>
                <a:effectLst/>
                <a:ea typeface="Times New Roman" panose="02020603050405020304" pitchFamily="18" charset="0"/>
                <a:cs typeface="Times New Roman" panose="02020603050405020304" pitchFamily="18" charset="0"/>
              </a:rPr>
              <a:t> (B3900)</a:t>
            </a:r>
            <a:endParaRPr lang="en-US" sz="1200" dirty="0">
              <a:effectLst/>
              <a:ea typeface="DengXian" panose="02010600030101010101" pitchFamily="2" charset="-122"/>
              <a:cs typeface="Times New Roman" panose="02020603050405020304" pitchFamily="18" charset="0"/>
            </a:endParaRPr>
          </a:p>
          <a:p>
            <a:pPr marL="1143000" marR="0" lvl="2" indent="-228600">
              <a:spcBef>
                <a:spcPts val="0"/>
              </a:spcBef>
              <a:spcAft>
                <a:spcPts val="0"/>
              </a:spcAft>
              <a:buFont typeface="Arial" panose="020B0604020202020204" pitchFamily="34" charset="0"/>
              <a:buChar char="–"/>
              <a:tabLst>
                <a:tab pos="1371600" algn="l"/>
              </a:tabLst>
            </a:pPr>
            <a:r>
              <a:rPr lang="en-US" sz="1200" dirty="0">
                <a:effectLst/>
                <a:ea typeface="Times New Roman" panose="02020603050405020304" pitchFamily="18" charset="0"/>
                <a:cs typeface="Times New Roman" panose="02020603050405020304" pitchFamily="18" charset="0"/>
              </a:rPr>
              <a:t>Power 6</a:t>
            </a:r>
            <a:r>
              <a:rPr lang="en-US" sz="1200" dirty="0">
                <a:solidFill>
                  <a:srgbClr val="0000FF"/>
                </a:solidFill>
                <a:effectLst/>
                <a:ea typeface="Times New Roman" panose="02020603050405020304" pitchFamily="18" charset="0"/>
                <a:cs typeface="Times New Roman" panose="02020603050405020304" pitchFamily="18" charset="0"/>
              </a:rPr>
              <a:t> (B2400)</a:t>
            </a:r>
            <a:endParaRPr lang="en-US" sz="1200" dirty="0">
              <a:effectLst/>
              <a:ea typeface="DengXian" panose="02010600030101010101" pitchFamily="2" charset="-122"/>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tabLst>
                <a:tab pos="914400" algn="l"/>
              </a:tabLst>
            </a:pPr>
            <a:r>
              <a:rPr lang="en-US" sz="1200" dirty="0">
                <a:effectLst/>
                <a:ea typeface="Times New Roman" panose="02020603050405020304" pitchFamily="18" charset="0"/>
                <a:cs typeface="Times New Roman" panose="02020603050405020304" pitchFamily="18" charset="0"/>
              </a:rPr>
              <a:t>Plant A – Power 3 </a:t>
            </a:r>
            <a:r>
              <a:rPr lang="en-US" sz="1200" dirty="0">
                <a:solidFill>
                  <a:srgbClr val="0000FF"/>
                </a:solidFill>
                <a:effectLst/>
                <a:ea typeface="Times New Roman" panose="02020603050405020304" pitchFamily="18" charset="0"/>
                <a:cs typeface="Times New Roman" panose="02020603050405020304" pitchFamily="18" charset="0"/>
              </a:rPr>
              <a:t>(A1200)</a:t>
            </a:r>
            <a:endParaRPr lang="en-US" sz="1200" dirty="0">
              <a:effectLst/>
              <a:ea typeface="DengXian" panose="02010600030101010101" pitchFamily="2" charset="-122"/>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tabLst>
                <a:tab pos="914400" algn="l"/>
              </a:tabLst>
            </a:pPr>
            <a:r>
              <a:rPr lang="en-US" sz="1200" dirty="0">
                <a:effectLst/>
                <a:ea typeface="Times New Roman" panose="02020603050405020304" pitchFamily="18" charset="0"/>
                <a:cs typeface="Times New Roman" panose="02020603050405020304" pitchFamily="18" charset="0"/>
              </a:rPr>
              <a:t>Oyster Creek -  Unit 3 </a:t>
            </a:r>
            <a:r>
              <a:rPr lang="en-US" sz="1200" dirty="0">
                <a:solidFill>
                  <a:srgbClr val="00B0F0"/>
                </a:solidFill>
                <a:effectLst/>
                <a:ea typeface="Times New Roman" panose="02020603050405020304" pitchFamily="18" charset="0"/>
                <a:cs typeface="Times New Roman" panose="02020603050405020304" pitchFamily="18" charset="0"/>
              </a:rPr>
              <a:t>(OC3)</a:t>
            </a:r>
            <a:endParaRPr lang="en-US" sz="1200" dirty="0">
              <a:solidFill>
                <a:srgbClr val="00B0F0"/>
              </a:solidFill>
              <a:effectLst/>
              <a:ea typeface="DengXian" panose="02010600030101010101" pitchFamily="2" charset="-122"/>
              <a:cs typeface="Times New Roman" panose="02020603050405020304" pitchFamily="18" charset="0"/>
            </a:endParaRPr>
          </a:p>
          <a:p>
            <a:r>
              <a:rPr lang="en-US" sz="1200" dirty="0"/>
              <a:t>More to come.  </a:t>
            </a:r>
          </a:p>
          <a:p>
            <a:pPr lvl="1"/>
            <a:r>
              <a:rPr lang="en-US" sz="1200" dirty="0"/>
              <a:t>A Guideline business exemption list may roll out to add with understanding on what business to not count for this report.  </a:t>
            </a:r>
          </a:p>
          <a:p>
            <a:pPr lvl="1"/>
            <a:r>
              <a:rPr lang="en-US" sz="1200" dirty="0"/>
              <a:t>Normal Plant A/B and OC Man-hours are still needed, due to VPP status.   </a:t>
            </a:r>
          </a:p>
        </p:txBody>
      </p:sp>
      <p:sp>
        <p:nvSpPr>
          <p:cNvPr id="4" name="Slide Number Placeholder 3">
            <a:extLst>
              <a:ext uri="{FF2B5EF4-FFF2-40B4-BE49-F238E27FC236}">
                <a16:creationId xmlns:a16="http://schemas.microsoft.com/office/drawing/2014/main" id="{195CC729-7DEB-9725-4C0A-22FCAA7CD376}"/>
              </a:ext>
            </a:extLst>
          </p:cNvPr>
          <p:cNvSpPr>
            <a:spLocks noGrp="1"/>
          </p:cNvSpPr>
          <p:nvPr>
            <p:ph type="sldNum" sz="quarter" idx="12"/>
          </p:nvPr>
        </p:nvSpPr>
        <p:spPr/>
        <p:txBody>
          <a:bodyPr/>
          <a:lstStyle/>
          <a:p>
            <a:fld id="{602B0339-AE07-4CE3-B338-A4EFED78CE92}" type="slidenum">
              <a:rPr lang="en-US" smtClean="0"/>
              <a:pPr/>
              <a:t>41</a:t>
            </a:fld>
            <a:endParaRPr lang="en-US" dirty="0"/>
          </a:p>
        </p:txBody>
      </p:sp>
    </p:spTree>
    <p:extLst>
      <p:ext uri="{BB962C8B-B14F-4D97-AF65-F5344CB8AC3E}">
        <p14:creationId xmlns:p14="http://schemas.microsoft.com/office/powerpoint/2010/main" val="1205121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C4CC-AAE8-2024-4848-775E51C32C7B}"/>
              </a:ext>
            </a:extLst>
          </p:cNvPr>
          <p:cNvSpPr>
            <a:spLocks noGrp="1"/>
          </p:cNvSpPr>
          <p:nvPr>
            <p:ph type="title"/>
          </p:nvPr>
        </p:nvSpPr>
        <p:spPr/>
        <p:txBody>
          <a:bodyPr/>
          <a:lstStyle/>
          <a:p>
            <a:r>
              <a:rPr lang="en-US" b="1" i="0" dirty="0">
                <a:solidFill>
                  <a:srgbClr val="FF0000"/>
                </a:solidFill>
                <a:effectLst/>
                <a:latin typeface="-apple-system"/>
              </a:rPr>
              <a:t>GATE B-1 CLOSURE, B-26 AFTER HOURS</a:t>
            </a:r>
            <a:endParaRPr lang="en-US" b="1" dirty="0">
              <a:solidFill>
                <a:srgbClr val="FF0000"/>
              </a:solidFill>
            </a:endParaRPr>
          </a:p>
        </p:txBody>
      </p:sp>
      <p:sp>
        <p:nvSpPr>
          <p:cNvPr id="3" name="Content Placeholder 2">
            <a:extLst>
              <a:ext uri="{FF2B5EF4-FFF2-40B4-BE49-F238E27FC236}">
                <a16:creationId xmlns:a16="http://schemas.microsoft.com/office/drawing/2014/main" id="{E245559E-C28C-CD3C-1A82-C7A3CB6FADE6}"/>
              </a:ext>
            </a:extLst>
          </p:cNvPr>
          <p:cNvSpPr>
            <a:spLocks noGrp="1"/>
          </p:cNvSpPr>
          <p:nvPr>
            <p:ph idx="1"/>
          </p:nvPr>
        </p:nvSpPr>
        <p:spPr/>
        <p:txBody>
          <a:bodyPr/>
          <a:lstStyle/>
          <a:p>
            <a:pPr algn="l"/>
            <a:r>
              <a:rPr lang="en-US" b="0" i="0" dirty="0">
                <a:solidFill>
                  <a:srgbClr val="333333"/>
                </a:solidFill>
                <a:effectLst/>
                <a:latin typeface="-apple-system"/>
              </a:rPr>
              <a:t>MESSAGE FROM DOW TEXAS OPERATIONS – </a:t>
            </a:r>
          </a:p>
          <a:p>
            <a:pPr algn="l"/>
            <a:r>
              <a:rPr lang="en-US" b="0" i="0" dirty="0">
                <a:solidFill>
                  <a:srgbClr val="333333"/>
                </a:solidFill>
                <a:effectLst/>
                <a:latin typeface="-apple-system"/>
              </a:rPr>
              <a:t>GATE B-1 CLOSURE, B-26 AFTER HOURS</a:t>
            </a:r>
          </a:p>
          <a:p>
            <a:pPr algn="l"/>
            <a:r>
              <a:rPr lang="en-US" b="1" i="0" dirty="0">
                <a:solidFill>
                  <a:srgbClr val="333333"/>
                </a:solidFill>
                <a:effectLst/>
                <a:latin typeface="-apple-system"/>
              </a:rPr>
              <a:t>Effective Monday, 3/3/2025, Plant B - Gate B-1</a:t>
            </a:r>
            <a:r>
              <a:rPr lang="en-US" b="0" i="0" dirty="0">
                <a:solidFill>
                  <a:srgbClr val="333333"/>
                </a:solidFill>
                <a:effectLst/>
                <a:latin typeface="-apple-system"/>
              </a:rPr>
              <a:t> </a:t>
            </a:r>
            <a:r>
              <a:rPr lang="en-US" b="1" i="0" dirty="0">
                <a:solidFill>
                  <a:srgbClr val="333333"/>
                </a:solidFill>
                <a:effectLst/>
                <a:latin typeface="-apple-system"/>
              </a:rPr>
              <a:t>will be closed until further notice.</a:t>
            </a:r>
            <a:endParaRPr lang="en-US" b="0" i="0" dirty="0">
              <a:solidFill>
                <a:srgbClr val="333333"/>
              </a:solidFill>
              <a:effectLst/>
              <a:latin typeface="-apple-system"/>
            </a:endParaRPr>
          </a:p>
          <a:p>
            <a:pPr algn="l"/>
            <a:r>
              <a:rPr lang="en-US" b="0" i="0" dirty="0">
                <a:solidFill>
                  <a:srgbClr val="333333"/>
                </a:solidFill>
                <a:effectLst/>
                <a:latin typeface="-apple-system"/>
              </a:rPr>
              <a:t>Gate B-26 will be operated remotely on nights and weekends. All other gates in Plant B will continue to operate on their normal schedule.</a:t>
            </a:r>
          </a:p>
          <a:p>
            <a:endParaRPr lang="en-US" dirty="0"/>
          </a:p>
        </p:txBody>
      </p:sp>
      <p:sp>
        <p:nvSpPr>
          <p:cNvPr id="4" name="Slide Number Placeholder 3">
            <a:extLst>
              <a:ext uri="{FF2B5EF4-FFF2-40B4-BE49-F238E27FC236}">
                <a16:creationId xmlns:a16="http://schemas.microsoft.com/office/drawing/2014/main" id="{E2EC2A04-5804-D47A-5660-0826803F49B0}"/>
              </a:ext>
            </a:extLst>
          </p:cNvPr>
          <p:cNvSpPr>
            <a:spLocks noGrp="1"/>
          </p:cNvSpPr>
          <p:nvPr>
            <p:ph type="sldNum" sz="quarter" idx="12"/>
          </p:nvPr>
        </p:nvSpPr>
        <p:spPr/>
        <p:txBody>
          <a:bodyPr/>
          <a:lstStyle/>
          <a:p>
            <a:fld id="{602B0339-AE07-4CE3-B338-A4EFED78CE92}" type="slidenum">
              <a:rPr lang="en-US" smtClean="0"/>
              <a:pPr/>
              <a:t>42</a:t>
            </a:fld>
            <a:endParaRPr lang="en-US" dirty="0"/>
          </a:p>
        </p:txBody>
      </p:sp>
    </p:spTree>
    <p:extLst>
      <p:ext uri="{BB962C8B-B14F-4D97-AF65-F5344CB8AC3E}">
        <p14:creationId xmlns:p14="http://schemas.microsoft.com/office/powerpoint/2010/main" val="4259269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Leadership Corner</a:t>
            </a:r>
          </a:p>
        </p:txBody>
      </p:sp>
    </p:spTree>
    <p:extLst>
      <p:ext uri="{BB962C8B-B14F-4D97-AF65-F5344CB8AC3E}">
        <p14:creationId xmlns:p14="http://schemas.microsoft.com/office/powerpoint/2010/main" val="4227786972"/>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35179"/>
            <a:ext cx="8089900" cy="1135441"/>
          </a:xfrm>
        </p:spPr>
        <p:txBody>
          <a:bodyPr/>
          <a:lstStyle/>
          <a:p>
            <a:r>
              <a:rPr lang="en-US" dirty="0"/>
              <a:t>Conclusion</a:t>
            </a:r>
          </a:p>
        </p:txBody>
      </p:sp>
      <p:sp>
        <p:nvSpPr>
          <p:cNvPr id="3" name="TextBox 2">
            <a:extLst>
              <a:ext uri="{FF2B5EF4-FFF2-40B4-BE49-F238E27FC236}">
                <a16:creationId xmlns:a16="http://schemas.microsoft.com/office/drawing/2014/main" id="{C86566E2-54F6-6D08-7B3F-7579E1A27501}"/>
              </a:ext>
            </a:extLst>
          </p:cNvPr>
          <p:cNvSpPr txBox="1"/>
          <p:nvPr/>
        </p:nvSpPr>
        <p:spPr>
          <a:xfrm>
            <a:off x="717331" y="4544989"/>
            <a:ext cx="1765738" cy="369332"/>
          </a:xfrm>
          <a:prstGeom prst="rect">
            <a:avLst/>
          </a:prstGeom>
          <a:noFill/>
        </p:spPr>
        <p:txBody>
          <a:bodyPr wrap="square" rtlCol="0">
            <a:spAutoFit/>
          </a:bodyPr>
          <a:lstStyle/>
          <a:p>
            <a:r>
              <a:rPr lang="en-US" dirty="0"/>
              <a:t>Bobby Miller</a:t>
            </a:r>
          </a:p>
        </p:txBody>
      </p:sp>
    </p:spTree>
    <p:extLst>
      <p:ext uri="{BB962C8B-B14F-4D97-AF65-F5344CB8AC3E}">
        <p14:creationId xmlns:p14="http://schemas.microsoft.com/office/powerpoint/2010/main" val="4010053222"/>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11B2-81B8-5BF7-83E9-1267FF5F888D}"/>
              </a:ext>
            </a:extLst>
          </p:cNvPr>
          <p:cNvSpPr>
            <a:spLocks noGrp="1"/>
          </p:cNvSpPr>
          <p:nvPr>
            <p:ph type="title"/>
          </p:nvPr>
        </p:nvSpPr>
        <p:spPr/>
        <p:txBody>
          <a:bodyPr/>
          <a:lstStyle/>
          <a:p>
            <a:r>
              <a:rPr lang="en-US" dirty="0"/>
              <a:t>Survey </a:t>
            </a:r>
          </a:p>
        </p:txBody>
      </p:sp>
      <p:pic>
        <p:nvPicPr>
          <p:cNvPr id="8" name="Content Placeholder 7">
            <a:extLst>
              <a:ext uri="{FF2B5EF4-FFF2-40B4-BE49-F238E27FC236}">
                <a16:creationId xmlns:a16="http://schemas.microsoft.com/office/drawing/2014/main" id="{143BF511-0E2E-F24B-4DB3-A64F9EA35EC5}"/>
              </a:ext>
            </a:extLst>
          </p:cNvPr>
          <p:cNvPicPr>
            <a:picLocks noGrp="1" noChangeAspect="1"/>
          </p:cNvPicPr>
          <p:nvPr>
            <p:ph idx="1"/>
          </p:nvPr>
        </p:nvPicPr>
        <p:blipFill>
          <a:blip r:embed="rId2"/>
          <a:stretch>
            <a:fillRect/>
          </a:stretch>
        </p:blipFill>
        <p:spPr>
          <a:xfrm>
            <a:off x="581199" y="890587"/>
            <a:ext cx="6036210" cy="4252913"/>
          </a:xfrm>
        </p:spPr>
      </p:pic>
      <p:sp>
        <p:nvSpPr>
          <p:cNvPr id="4" name="Slide Number Placeholder 3">
            <a:extLst>
              <a:ext uri="{FF2B5EF4-FFF2-40B4-BE49-F238E27FC236}">
                <a16:creationId xmlns:a16="http://schemas.microsoft.com/office/drawing/2014/main" id="{0B39F968-E388-37BE-CB8E-44BDE1DF0DA2}"/>
              </a:ext>
            </a:extLst>
          </p:cNvPr>
          <p:cNvSpPr>
            <a:spLocks noGrp="1"/>
          </p:cNvSpPr>
          <p:nvPr>
            <p:ph type="sldNum" sz="quarter" idx="12"/>
          </p:nvPr>
        </p:nvSpPr>
        <p:spPr/>
        <p:txBody>
          <a:bodyPr/>
          <a:lstStyle/>
          <a:p>
            <a:fld id="{602B0339-AE07-4CE3-B338-A4EFED78CE92}" type="slidenum">
              <a:rPr lang="en-US" smtClean="0"/>
              <a:pPr/>
              <a:t>45</a:t>
            </a:fld>
            <a:endParaRPr lang="en-US" dirty="0"/>
          </a:p>
        </p:txBody>
      </p:sp>
      <p:sp>
        <p:nvSpPr>
          <p:cNvPr id="5" name="Rectangle 2">
            <a:extLst>
              <a:ext uri="{FF2B5EF4-FFF2-40B4-BE49-F238E27FC236}">
                <a16:creationId xmlns:a16="http://schemas.microsoft.com/office/drawing/2014/main" id="{48F5FFF6-AFA8-E7E2-4711-A3B2910A1A4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66819344"/>
      </p:ext>
    </p:extLst>
  </p:cSld>
  <p:clrMapOvr>
    <a:masterClrMapping/>
  </p:clrMapOvr>
</p:sld>
</file>

<file path=ppt/theme/theme1.xml><?xml version="1.0" encoding="utf-8"?>
<a:theme xmlns:a="http://schemas.openxmlformats.org/drawingml/2006/main" name="Tema do Office">
  <a:themeElements>
    <a:clrScheme name="Olin Brand 3">
      <a:dk1>
        <a:srgbClr val="000000"/>
      </a:dk1>
      <a:lt1>
        <a:srgbClr val="FFFFFF"/>
      </a:lt1>
      <a:dk2>
        <a:srgbClr val="4C4C4C"/>
      </a:dk2>
      <a:lt2>
        <a:srgbClr val="F4F4F4"/>
      </a:lt2>
      <a:accent1>
        <a:srgbClr val="DA291C"/>
      </a:accent1>
      <a:accent2>
        <a:srgbClr val="08948F"/>
      </a:accent2>
      <a:accent3>
        <a:srgbClr val="005F9B"/>
      </a:accent3>
      <a:accent4>
        <a:srgbClr val="7FBC00"/>
      </a:accent4>
      <a:accent5>
        <a:srgbClr val="F38A00"/>
      </a:accent5>
      <a:accent6>
        <a:srgbClr val="860063"/>
      </a:accent6>
      <a:hlink>
        <a:srgbClr val="DA291C"/>
      </a:hlink>
      <a:folHlink>
        <a:srgbClr val="0B3D3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16-9" id="{127A2A26-4465-4323-A68C-BB8CC03DF71E}" vid="{033693C6-8254-44B2-8C08-9E15D9B044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a7698-b93b-48b7-b400-298602c8fed8" xsi:nil="true"/>
    <lcf76f155ced4ddcb4097134ff3c332f xmlns="eca32d0d-dac3-48a3-9ab4-7d56723bc19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8E1DFF6AC4FF438D53FA8CD610ACA1" ma:contentTypeVersion="14" ma:contentTypeDescription="Create a new document." ma:contentTypeScope="" ma:versionID="a982804735951f606055020c1108a010">
  <xsd:schema xmlns:xsd="http://www.w3.org/2001/XMLSchema" xmlns:xs="http://www.w3.org/2001/XMLSchema" xmlns:p="http://schemas.microsoft.com/office/2006/metadata/properties" xmlns:ns2="eca32d0d-dac3-48a3-9ab4-7d56723bc196" xmlns:ns3="f1da7698-b93b-48b7-b400-298602c8fed8" targetNamespace="http://schemas.microsoft.com/office/2006/metadata/properties" ma:root="true" ma:fieldsID="f090c90df573c47780d9abd26566d8a0" ns2:_="" ns3:_="">
    <xsd:import namespace="eca32d0d-dac3-48a3-9ab4-7d56723bc196"/>
    <xsd:import namespace="f1da7698-b93b-48b7-b400-298602c8fe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a32d0d-dac3-48a3-9ab4-7d56723bc1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2017cae-d76e-4733-8eb8-16d4c8049df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1da7698-b93b-48b7-b400-298602c8fed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6bc1f06-6051-4612-b209-84210275fb06}" ma:internalName="TaxCatchAll" ma:showField="CatchAllData" ma:web="f1da7698-b93b-48b7-b400-298602c8fe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A14E0A-72DD-459D-9243-DB131C87BF5B}">
  <ds:schemaRefs>
    <ds:schemaRef ds:uri="http://schemas.microsoft.com/office/2006/metadata/properties"/>
    <ds:schemaRef ds:uri="http://schemas.microsoft.com/office/infopath/2007/PartnerControls"/>
    <ds:schemaRef ds:uri="f1da7698-b93b-48b7-b400-298602c8fed8"/>
    <ds:schemaRef ds:uri="eca32d0d-dac3-48a3-9ab4-7d56723bc196"/>
  </ds:schemaRefs>
</ds:datastoreItem>
</file>

<file path=customXml/itemProps2.xml><?xml version="1.0" encoding="utf-8"?>
<ds:datastoreItem xmlns:ds="http://schemas.openxmlformats.org/officeDocument/2006/customXml" ds:itemID="{1B0E44A0-5DE1-45C0-A89F-C35559C9BCB5}">
  <ds:schemaRefs>
    <ds:schemaRef ds:uri="http://schemas.microsoft.com/sharepoint/v3/contenttype/forms"/>
  </ds:schemaRefs>
</ds:datastoreItem>
</file>

<file path=customXml/itemProps3.xml><?xml version="1.0" encoding="utf-8"?>
<ds:datastoreItem xmlns:ds="http://schemas.openxmlformats.org/officeDocument/2006/customXml" ds:itemID="{0BEDF1B9-D5DA-4FC1-9257-AF7384C198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a32d0d-dac3-48a3-9ab4-7d56723bc196"/>
    <ds:schemaRef ds:uri="f1da7698-b93b-48b7-b400-298602c8fe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OlinPowerPointTemplate_B-2021-16x9</Template>
  <TotalTime>0</TotalTime>
  <Words>2586</Words>
  <Application>Microsoft Office PowerPoint</Application>
  <PresentationFormat>On-screen Show (16:9)</PresentationFormat>
  <Paragraphs>281</Paragraphs>
  <Slides>45</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-apple-system</vt:lpstr>
      <vt:lpstr>DengXian</vt:lpstr>
      <vt:lpstr>Arial</vt:lpstr>
      <vt:lpstr>Calibri</vt:lpstr>
      <vt:lpstr>Calibri Light</vt:lpstr>
      <vt:lpstr>Courier New</vt:lpstr>
      <vt:lpstr>segoe ui</vt:lpstr>
      <vt:lpstr>Times New Roman</vt:lpstr>
      <vt:lpstr>Trebuchet MS</vt:lpstr>
      <vt:lpstr>Tema do Office</vt:lpstr>
      <vt:lpstr>2025 Q1 Ocasnet Meeting</vt:lpstr>
      <vt:lpstr>Please Scan the QR code for attendance</vt:lpstr>
      <vt:lpstr>Agenda</vt:lpstr>
      <vt:lpstr>TSCA Reminder </vt:lpstr>
      <vt:lpstr>PowerPoint Presentation</vt:lpstr>
      <vt:lpstr>2024 Event scorecard Review</vt:lpstr>
      <vt:lpstr>2024 Event Scorecard Site</vt:lpstr>
      <vt:lpstr>Scaffold LER epoxy review </vt:lpstr>
      <vt:lpstr>Audit Findings and  Scaffold Construction</vt:lpstr>
      <vt:lpstr>Osha Minimum Requirements</vt:lpstr>
      <vt:lpstr>Audit Findings</vt:lpstr>
      <vt:lpstr>Pics</vt:lpstr>
      <vt:lpstr>Pics</vt:lpstr>
      <vt:lpstr>Pics</vt:lpstr>
      <vt:lpstr>Pics</vt:lpstr>
      <vt:lpstr>PowerPoint Presentation</vt:lpstr>
      <vt:lpstr>Best Practices Design – Minimize Mud Sills (board footings) in Walkway</vt:lpstr>
      <vt:lpstr>Ladder Access: (including single levels)</vt:lpstr>
      <vt:lpstr>Ladder Access: Use 90° Design, Best Practice (including single levels)</vt:lpstr>
      <vt:lpstr>Design: Avoid (Minimize) Multiple Layers of Boarding on Walking Surfaces</vt:lpstr>
      <vt:lpstr>Possible Traps Avoid Gaps Between Equipment and Scaffold</vt:lpstr>
      <vt:lpstr>Good Housekeeping Practices: Clean-Up and Don’t Store Material in the Plant</vt:lpstr>
      <vt:lpstr>Housekeeping</vt:lpstr>
      <vt:lpstr>Scaffold Blocking &amp; in Walkways…</vt:lpstr>
      <vt:lpstr>Scaffold Blocking &amp; in Walkways…</vt:lpstr>
      <vt:lpstr>Scaffold Blocking &amp; in Walkways…</vt:lpstr>
      <vt:lpstr>Best Practice Scaffold Blocking &amp; in Walkways…</vt:lpstr>
      <vt:lpstr>Blocking Emergency Shower</vt:lpstr>
      <vt:lpstr>Scaffold Blocking &amp; in Walkways…</vt:lpstr>
      <vt:lpstr>Scaffold Best Practice - Bobby</vt:lpstr>
      <vt:lpstr>Procurement Path Forward</vt:lpstr>
      <vt:lpstr>Taylor Richards</vt:lpstr>
      <vt:lpstr>MOC Changes - updates</vt:lpstr>
      <vt:lpstr>MOC Changes / Updates – Chase Blanchard</vt:lpstr>
      <vt:lpstr>US FREE 24 02769 P, In Service 1/08/2025                  Owner:  Brian Blanchard Freeport Radio Management </vt:lpstr>
      <vt:lpstr>US FREE 24 02662 P, In Service 12/18/2024                  Owner:  Cortney Miranda Secure Access Control Systems - Policy &amp; Document Update</vt:lpstr>
      <vt:lpstr>US FREE 24 01423 P, In Service 2/11/2025                  Owner:  Lori Zemen PPE Grid Update for Epichlorohydrin</vt:lpstr>
      <vt:lpstr>US FREE 24 02206 P, In Service 12/09/2024                 Owner:  Lori Zemen Respiratory Protection change for Methylene Chloride </vt:lpstr>
      <vt:lpstr>Touch Point on Site Security</vt:lpstr>
      <vt:lpstr>New Safety Council Training for Olin</vt:lpstr>
      <vt:lpstr>Olin Chlorine Institute  </vt:lpstr>
      <vt:lpstr>GATE B-1 CLOSURE, B-26 AFTER HOURS</vt:lpstr>
      <vt:lpstr>Leadership Corner</vt:lpstr>
      <vt:lpstr>Conclusion</vt:lpstr>
      <vt:lpstr>Survey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Motley, Cody    FPLJ</dc:creator>
  <cp:keywords/>
  <dc:description/>
  <cp:lastModifiedBy>Bowers, Todd M  FPLJ</cp:lastModifiedBy>
  <cp:revision>45</cp:revision>
  <cp:lastPrinted>2015-09-10T14:23:23Z</cp:lastPrinted>
  <dcterms:created xsi:type="dcterms:W3CDTF">2023-01-24T17:02:56Z</dcterms:created>
  <dcterms:modified xsi:type="dcterms:W3CDTF">2025-03-05T12:31:37Z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_Steward">
    <vt:lpwstr>O'Callaghan C na15181</vt:lpwstr>
  </property>
  <property fmtid="{D5CDD505-2E9C-101B-9397-08002B2CF9AE}" pid="3" name="Update_Footer">
    <vt:lpwstr>No</vt:lpwstr>
  </property>
  <property fmtid="{D5CDD505-2E9C-101B-9397-08002B2CF9AE}" pid="4" name="Radio_Button">
    <vt:lpwstr>RadioButton2</vt:lpwstr>
  </property>
  <property fmtid="{D5CDD505-2E9C-101B-9397-08002B2CF9AE}" pid="5" name="Information_Classification">
    <vt:lpwstr/>
  </property>
  <property fmtid="{D5CDD505-2E9C-101B-9397-08002B2CF9AE}" pid="6" name="Record_Title_ID">
    <vt:lpwstr>72</vt:lpwstr>
  </property>
  <property fmtid="{D5CDD505-2E9C-101B-9397-08002B2CF9AE}" pid="7" name="Initial_Creation_Date">
    <vt:filetime>2015-07-24T04:00:00Z</vt:filetime>
  </property>
  <property fmtid="{D5CDD505-2E9C-101B-9397-08002B2CF9AE}" pid="8" name="Retention_Period_Start_Date">
    <vt:filetime>2015-11-05T05:00:00Z</vt:filetime>
  </property>
  <property fmtid="{D5CDD505-2E9C-101B-9397-08002B2CF9AE}" pid="9" name="Last_Reviewed_Date">
    <vt:lpwstr/>
  </property>
  <property fmtid="{D5CDD505-2E9C-101B-9397-08002B2CF9AE}" pid="10" name="Retention_Review_Frequency">
    <vt:lpwstr/>
  </property>
  <property fmtid="{D5CDD505-2E9C-101B-9397-08002B2CF9AE}" pid="11" name="_NewReviewCycle">
    <vt:lpwstr/>
  </property>
  <property fmtid="{D5CDD505-2E9C-101B-9397-08002B2CF9AE}" pid="12" name="ContentTypeId">
    <vt:lpwstr>0x010100E98E1DFF6AC4FF438D53FA8CD610ACA1</vt:lpwstr>
  </property>
</Properties>
</file>